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59" r:id="rId4"/>
    <p:sldId id="260" r:id="rId5"/>
    <p:sldId id="264" r:id="rId6"/>
    <p:sldId id="266" r:id="rId7"/>
    <p:sldId id="267" r:id="rId8"/>
    <p:sldId id="268" r:id="rId9"/>
    <p:sldId id="269" r:id="rId10"/>
    <p:sldId id="270" r:id="rId11"/>
    <p:sldId id="271" r:id="rId12"/>
    <p:sldId id="265" r:id="rId13"/>
    <p:sldId id="272" r:id="rId14"/>
    <p:sldId id="273" r:id="rId15"/>
    <p:sldId id="274" r:id="rId16"/>
    <p:sldId id="275" r:id="rId17"/>
    <p:sldId id="276" r:id="rId18"/>
    <p:sldId id="277" r:id="rId19"/>
    <p:sldId id="278" r:id="rId20"/>
    <p:sldId id="279" r:id="rId21"/>
    <p:sldId id="283" r:id="rId22"/>
    <p:sldId id="284" r:id="rId23"/>
    <p:sldId id="280" r:id="rId24"/>
    <p:sldId id="285" r:id="rId25"/>
    <p:sldId id="286" r:id="rId26"/>
    <p:sldId id="287" r:id="rId27"/>
    <p:sldId id="288" r:id="rId28"/>
    <p:sldId id="281" r:id="rId29"/>
    <p:sldId id="289" r:id="rId30"/>
    <p:sldId id="290" r:id="rId31"/>
    <p:sldId id="291" r:id="rId32"/>
    <p:sldId id="292" r:id="rId33"/>
    <p:sldId id="293" r:id="rId34"/>
    <p:sldId id="282" r:id="rId35"/>
    <p:sldId id="294" r:id="rId36"/>
    <p:sldId id="295" r:id="rId37"/>
    <p:sldId id="296" r:id="rId38"/>
    <p:sldId id="297" r:id="rId39"/>
    <p:sldId id="298" r:id="rId40"/>
    <p:sldId id="299" r:id="rId41"/>
    <p:sldId id="300" r:id="rId42"/>
    <p:sldId id="301" r:id="rId43"/>
    <p:sldId id="302" r:id="rId44"/>
    <p:sldId id="303" r:id="rId45"/>
    <p:sldId id="304" r:id="rId46"/>
    <p:sldId id="305"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602BC9-B6D7-417D-82D3-0385CF0DF645}" type="datetimeFigureOut">
              <a:rPr lang="en-US" smtClean="0"/>
              <a:t>06-Sep-19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299970-643E-4047-AB57-15D9C05EC9CB}" type="slidenum">
              <a:rPr lang="en-US" smtClean="0"/>
              <a:t>‹#›</a:t>
            </a:fld>
            <a:endParaRPr lang="en-US"/>
          </a:p>
        </p:txBody>
      </p:sp>
    </p:spTree>
    <p:extLst>
      <p:ext uri="{BB962C8B-B14F-4D97-AF65-F5344CB8AC3E}">
        <p14:creationId xmlns:p14="http://schemas.microsoft.com/office/powerpoint/2010/main" val="2548893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602BC9-B6D7-417D-82D3-0385CF0DF645}" type="datetimeFigureOut">
              <a:rPr lang="en-US" smtClean="0"/>
              <a:t>06-Sep-19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299970-643E-4047-AB57-15D9C05EC9CB}" type="slidenum">
              <a:rPr lang="en-US" smtClean="0"/>
              <a:t>‹#›</a:t>
            </a:fld>
            <a:endParaRPr lang="en-US"/>
          </a:p>
        </p:txBody>
      </p:sp>
    </p:spTree>
    <p:extLst>
      <p:ext uri="{BB962C8B-B14F-4D97-AF65-F5344CB8AC3E}">
        <p14:creationId xmlns:p14="http://schemas.microsoft.com/office/powerpoint/2010/main" val="2246360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602BC9-B6D7-417D-82D3-0385CF0DF645}" type="datetimeFigureOut">
              <a:rPr lang="en-US" smtClean="0"/>
              <a:t>06-Sep-19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299970-643E-4047-AB57-15D9C05EC9CB}" type="slidenum">
              <a:rPr lang="en-US" smtClean="0"/>
              <a:t>‹#›</a:t>
            </a:fld>
            <a:endParaRPr lang="en-US"/>
          </a:p>
        </p:txBody>
      </p:sp>
    </p:spTree>
    <p:extLst>
      <p:ext uri="{BB962C8B-B14F-4D97-AF65-F5344CB8AC3E}">
        <p14:creationId xmlns:p14="http://schemas.microsoft.com/office/powerpoint/2010/main" val="3914818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602BC9-B6D7-417D-82D3-0385CF0DF645}" type="datetimeFigureOut">
              <a:rPr lang="en-US" smtClean="0"/>
              <a:t>06-Sep-19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299970-643E-4047-AB57-15D9C05EC9CB}" type="slidenum">
              <a:rPr lang="en-US" smtClean="0"/>
              <a:t>‹#›</a:t>
            </a:fld>
            <a:endParaRPr lang="en-US"/>
          </a:p>
        </p:txBody>
      </p:sp>
    </p:spTree>
    <p:extLst>
      <p:ext uri="{BB962C8B-B14F-4D97-AF65-F5344CB8AC3E}">
        <p14:creationId xmlns:p14="http://schemas.microsoft.com/office/powerpoint/2010/main" val="3847591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602BC9-B6D7-417D-82D3-0385CF0DF645}" type="datetimeFigureOut">
              <a:rPr lang="en-US" smtClean="0"/>
              <a:t>06-Sep-19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299970-643E-4047-AB57-15D9C05EC9CB}" type="slidenum">
              <a:rPr lang="en-US" smtClean="0"/>
              <a:t>‹#›</a:t>
            </a:fld>
            <a:endParaRPr lang="en-US"/>
          </a:p>
        </p:txBody>
      </p:sp>
    </p:spTree>
    <p:extLst>
      <p:ext uri="{BB962C8B-B14F-4D97-AF65-F5344CB8AC3E}">
        <p14:creationId xmlns:p14="http://schemas.microsoft.com/office/powerpoint/2010/main" val="3764164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602BC9-B6D7-417D-82D3-0385CF0DF645}" type="datetimeFigureOut">
              <a:rPr lang="en-US" smtClean="0"/>
              <a:t>06-Sep-19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299970-643E-4047-AB57-15D9C05EC9CB}" type="slidenum">
              <a:rPr lang="en-US" smtClean="0"/>
              <a:t>‹#›</a:t>
            </a:fld>
            <a:endParaRPr lang="en-US"/>
          </a:p>
        </p:txBody>
      </p:sp>
    </p:spTree>
    <p:extLst>
      <p:ext uri="{BB962C8B-B14F-4D97-AF65-F5344CB8AC3E}">
        <p14:creationId xmlns:p14="http://schemas.microsoft.com/office/powerpoint/2010/main" val="1921674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602BC9-B6D7-417D-82D3-0385CF0DF645}" type="datetimeFigureOut">
              <a:rPr lang="en-US" smtClean="0"/>
              <a:t>06-Sep-19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299970-643E-4047-AB57-15D9C05EC9CB}" type="slidenum">
              <a:rPr lang="en-US" smtClean="0"/>
              <a:t>‹#›</a:t>
            </a:fld>
            <a:endParaRPr lang="en-US"/>
          </a:p>
        </p:txBody>
      </p:sp>
    </p:spTree>
    <p:extLst>
      <p:ext uri="{BB962C8B-B14F-4D97-AF65-F5344CB8AC3E}">
        <p14:creationId xmlns:p14="http://schemas.microsoft.com/office/powerpoint/2010/main" val="3247090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602BC9-B6D7-417D-82D3-0385CF0DF645}" type="datetimeFigureOut">
              <a:rPr lang="en-US" smtClean="0"/>
              <a:t>06-Sep-19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299970-643E-4047-AB57-15D9C05EC9CB}" type="slidenum">
              <a:rPr lang="en-US" smtClean="0"/>
              <a:t>‹#›</a:t>
            </a:fld>
            <a:endParaRPr lang="en-US"/>
          </a:p>
        </p:txBody>
      </p:sp>
    </p:spTree>
    <p:extLst>
      <p:ext uri="{BB962C8B-B14F-4D97-AF65-F5344CB8AC3E}">
        <p14:creationId xmlns:p14="http://schemas.microsoft.com/office/powerpoint/2010/main" val="412368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602BC9-B6D7-417D-82D3-0385CF0DF645}" type="datetimeFigureOut">
              <a:rPr lang="en-US" smtClean="0"/>
              <a:t>06-Sep-19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299970-643E-4047-AB57-15D9C05EC9CB}" type="slidenum">
              <a:rPr lang="en-US" smtClean="0"/>
              <a:t>‹#›</a:t>
            </a:fld>
            <a:endParaRPr lang="en-US"/>
          </a:p>
        </p:txBody>
      </p:sp>
    </p:spTree>
    <p:extLst>
      <p:ext uri="{BB962C8B-B14F-4D97-AF65-F5344CB8AC3E}">
        <p14:creationId xmlns:p14="http://schemas.microsoft.com/office/powerpoint/2010/main" val="2587380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602BC9-B6D7-417D-82D3-0385CF0DF645}" type="datetimeFigureOut">
              <a:rPr lang="en-US" smtClean="0"/>
              <a:t>06-Sep-19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299970-643E-4047-AB57-15D9C05EC9CB}" type="slidenum">
              <a:rPr lang="en-US" smtClean="0"/>
              <a:t>‹#›</a:t>
            </a:fld>
            <a:endParaRPr lang="en-US"/>
          </a:p>
        </p:txBody>
      </p:sp>
    </p:spTree>
    <p:extLst>
      <p:ext uri="{BB962C8B-B14F-4D97-AF65-F5344CB8AC3E}">
        <p14:creationId xmlns:p14="http://schemas.microsoft.com/office/powerpoint/2010/main" val="945019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602BC9-B6D7-417D-82D3-0385CF0DF645}" type="datetimeFigureOut">
              <a:rPr lang="en-US" smtClean="0"/>
              <a:t>06-Sep-19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299970-643E-4047-AB57-15D9C05EC9CB}" type="slidenum">
              <a:rPr lang="en-US" smtClean="0"/>
              <a:t>‹#›</a:t>
            </a:fld>
            <a:endParaRPr lang="en-US"/>
          </a:p>
        </p:txBody>
      </p:sp>
    </p:spTree>
    <p:extLst>
      <p:ext uri="{BB962C8B-B14F-4D97-AF65-F5344CB8AC3E}">
        <p14:creationId xmlns:p14="http://schemas.microsoft.com/office/powerpoint/2010/main" val="4286295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602BC9-B6D7-417D-82D3-0385CF0DF645}" type="datetimeFigureOut">
              <a:rPr lang="en-US" smtClean="0"/>
              <a:t>06-Sep-19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299970-643E-4047-AB57-15D9C05EC9CB}" type="slidenum">
              <a:rPr lang="en-US" smtClean="0"/>
              <a:t>‹#›</a:t>
            </a:fld>
            <a:endParaRPr lang="en-US"/>
          </a:p>
        </p:txBody>
      </p:sp>
    </p:spTree>
    <p:extLst>
      <p:ext uri="{BB962C8B-B14F-4D97-AF65-F5344CB8AC3E}">
        <p14:creationId xmlns:p14="http://schemas.microsoft.com/office/powerpoint/2010/main" val="3352354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simple.wikipedia.org/wiki/Social_welfare" TargetMode="External"/><Relationship Id="rId13" Type="http://schemas.openxmlformats.org/officeDocument/2006/relationships/hyperlink" Target="https://simple.wikipedia.org/wiki/Service_sector#cite_note-ssfs-1" TargetMode="External"/><Relationship Id="rId3" Type="http://schemas.openxmlformats.org/officeDocument/2006/relationships/hyperlink" Target="https://simple.wikipedia.org/wiki/Bank" TargetMode="External"/><Relationship Id="rId7" Type="http://schemas.openxmlformats.org/officeDocument/2006/relationships/hyperlink" Target="https://simple.wikipedia.org/wiki/Health_care" TargetMode="External"/><Relationship Id="rId12" Type="http://schemas.openxmlformats.org/officeDocument/2006/relationships/hyperlink" Target="https://simple.wikipedia.org/wiki/Communication" TargetMode="External"/><Relationship Id="rId2" Type="http://schemas.openxmlformats.org/officeDocument/2006/relationships/hyperlink" Target="https://simple.wikipedia.org/wiki/Retail" TargetMode="External"/><Relationship Id="rId1" Type="http://schemas.openxmlformats.org/officeDocument/2006/relationships/slideLayout" Target="../slideLayouts/slideLayout2.xml"/><Relationship Id="rId6" Type="http://schemas.openxmlformats.org/officeDocument/2006/relationships/hyperlink" Target="https://simple.wikipedia.org/wiki/Education" TargetMode="External"/><Relationship Id="rId11" Type="http://schemas.openxmlformats.org/officeDocument/2006/relationships/hyperlink" Target="https://simple.wikipedia.org/wiki/Media" TargetMode="External"/><Relationship Id="rId5" Type="http://schemas.openxmlformats.org/officeDocument/2006/relationships/hyperlink" Target="https://simple.wikipedia.org/wiki/Realty" TargetMode="External"/><Relationship Id="rId10" Type="http://schemas.openxmlformats.org/officeDocument/2006/relationships/hyperlink" Target="https://simple.wikipedia.org/wiki/Recreation" TargetMode="External"/><Relationship Id="rId4" Type="http://schemas.openxmlformats.org/officeDocument/2006/relationships/hyperlink" Target="https://simple.wikipedia.org/wiki/Hotel" TargetMode="External"/><Relationship Id="rId9" Type="http://schemas.openxmlformats.org/officeDocument/2006/relationships/hyperlink" Target="https://simple.wikipedia.org/wiki/Computer"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en.wikipedia.org/wiki/International_Standard_Industrial_Classificatio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Sector in India</a:t>
            </a:r>
            <a:endParaRPr lang="en-US" dirty="0"/>
          </a:p>
        </p:txBody>
      </p:sp>
      <p:sp>
        <p:nvSpPr>
          <p:cNvPr id="3" name="Content Placeholder 2"/>
          <p:cNvSpPr>
            <a:spLocks noGrp="1"/>
          </p:cNvSpPr>
          <p:nvPr>
            <p:ph idx="1"/>
          </p:nvPr>
        </p:nvSpPr>
        <p:spPr/>
        <p:txBody>
          <a:bodyPr>
            <a:normAutofit fontScale="92500"/>
          </a:bodyPr>
          <a:lstStyle/>
          <a:p>
            <a:pPr marL="0" indent="0" algn="just">
              <a:buNone/>
            </a:pPr>
            <a:r>
              <a:rPr lang="en-US" dirty="0"/>
              <a:t>The </a:t>
            </a:r>
            <a:r>
              <a:rPr lang="en-US" b="1" dirty="0"/>
              <a:t>Service Sector</a:t>
            </a:r>
            <a:r>
              <a:rPr lang="en-US" dirty="0"/>
              <a:t>, also called tertiary sector, is the third of the three traditional </a:t>
            </a:r>
            <a:r>
              <a:rPr lang="en-US" dirty="0" smtClean="0"/>
              <a:t>economic sectors.</a:t>
            </a:r>
          </a:p>
          <a:p>
            <a:pPr marL="0" indent="0" algn="just">
              <a:buNone/>
            </a:pPr>
            <a:r>
              <a:rPr lang="en-US" dirty="0" smtClean="0"/>
              <a:t>The service sector</a:t>
            </a:r>
            <a:r>
              <a:rPr lang="en-US" dirty="0"/>
              <a:t> produces intangible goods, more precisely services instead of goods, </a:t>
            </a:r>
            <a:endParaRPr lang="en-US" dirty="0" smtClean="0"/>
          </a:p>
          <a:p>
            <a:pPr algn="just"/>
            <a:r>
              <a:rPr lang="en-US" dirty="0" smtClean="0"/>
              <a:t>Activities </a:t>
            </a:r>
            <a:r>
              <a:rPr lang="en-US" dirty="0"/>
              <a:t>in the service sector include </a:t>
            </a:r>
            <a:r>
              <a:rPr lang="en-US" dirty="0">
                <a:hlinkClick r:id="rId2" tooltip="Retail"/>
              </a:rPr>
              <a:t>retail</a:t>
            </a:r>
            <a:r>
              <a:rPr lang="en-US" dirty="0"/>
              <a:t>, </a:t>
            </a:r>
            <a:r>
              <a:rPr lang="en-US" dirty="0">
                <a:hlinkClick r:id="rId3" tooltip="Bank"/>
              </a:rPr>
              <a:t>banks</a:t>
            </a:r>
            <a:r>
              <a:rPr lang="en-US" dirty="0"/>
              <a:t>, </a:t>
            </a:r>
            <a:r>
              <a:rPr lang="en-US" dirty="0">
                <a:hlinkClick r:id="rId4" tooltip="Hotel"/>
              </a:rPr>
              <a:t>hotels</a:t>
            </a:r>
            <a:r>
              <a:rPr lang="en-US" dirty="0"/>
              <a:t>, </a:t>
            </a:r>
            <a:r>
              <a:rPr lang="en-US" dirty="0">
                <a:hlinkClick r:id="rId5" tooltip="Realty"/>
              </a:rPr>
              <a:t>real estate</a:t>
            </a:r>
            <a:r>
              <a:rPr lang="en-US" dirty="0"/>
              <a:t>, </a:t>
            </a:r>
            <a:r>
              <a:rPr lang="en-US" dirty="0">
                <a:hlinkClick r:id="rId6" tooltip="Education"/>
              </a:rPr>
              <a:t>education</a:t>
            </a:r>
            <a:r>
              <a:rPr lang="en-US" dirty="0"/>
              <a:t>, </a:t>
            </a:r>
            <a:r>
              <a:rPr lang="en-US" dirty="0">
                <a:hlinkClick r:id="rId7" tooltip="Health care"/>
              </a:rPr>
              <a:t>health</a:t>
            </a:r>
            <a:r>
              <a:rPr lang="en-US" dirty="0"/>
              <a:t>, </a:t>
            </a:r>
            <a:r>
              <a:rPr lang="en-US" dirty="0">
                <a:hlinkClick r:id="rId8" tooltip="Social welfare"/>
              </a:rPr>
              <a:t>social work</a:t>
            </a:r>
            <a:r>
              <a:rPr lang="en-US" dirty="0"/>
              <a:t>, </a:t>
            </a:r>
            <a:r>
              <a:rPr lang="en-US" dirty="0">
                <a:hlinkClick r:id="rId9" tooltip="Computer"/>
              </a:rPr>
              <a:t>computer</a:t>
            </a:r>
            <a:r>
              <a:rPr lang="en-US" dirty="0"/>
              <a:t> services, </a:t>
            </a:r>
            <a:r>
              <a:rPr lang="en-US" dirty="0">
                <a:hlinkClick r:id="rId10" tooltip="Recreation"/>
              </a:rPr>
              <a:t>recreation</a:t>
            </a:r>
            <a:r>
              <a:rPr lang="en-US" dirty="0"/>
              <a:t>, </a:t>
            </a:r>
            <a:r>
              <a:rPr lang="en-US" dirty="0">
                <a:hlinkClick r:id="rId11" tooltip="Media"/>
              </a:rPr>
              <a:t>media</a:t>
            </a:r>
            <a:r>
              <a:rPr lang="en-US" dirty="0"/>
              <a:t>, </a:t>
            </a:r>
            <a:r>
              <a:rPr lang="en-US" dirty="0">
                <a:hlinkClick r:id="rId12" tooltip="Communication"/>
              </a:rPr>
              <a:t>communications</a:t>
            </a:r>
            <a:r>
              <a:rPr lang="en-US" dirty="0"/>
              <a:t>, electricity, gas and water supply.</a:t>
            </a:r>
            <a:r>
              <a:rPr lang="en-US" baseline="30000" dirty="0">
                <a:hlinkClick r:id="rId13"/>
              </a:rPr>
              <a:t>[1]</a:t>
            </a:r>
            <a:endParaRPr lang="en-US" dirty="0"/>
          </a:p>
        </p:txBody>
      </p:sp>
    </p:spTree>
    <p:extLst>
      <p:ext uri="{BB962C8B-B14F-4D97-AF65-F5344CB8AC3E}">
        <p14:creationId xmlns:p14="http://schemas.microsoft.com/office/powerpoint/2010/main" val="3049389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838200"/>
            <a:ext cx="8229600" cy="5287963"/>
          </a:xfrm>
        </p:spPr>
        <p:txBody>
          <a:bodyPr>
            <a:noAutofit/>
          </a:bodyPr>
          <a:lstStyle/>
          <a:p>
            <a:pPr marL="0" indent="0" algn="just">
              <a:buNone/>
            </a:pPr>
            <a:r>
              <a:rPr lang="en-US" dirty="0" smtClean="0"/>
              <a:t>value of HDI (Human Development Index) of a country.</a:t>
            </a:r>
            <a:endParaRPr lang="en-US" b="1" dirty="0" smtClean="0"/>
          </a:p>
          <a:p>
            <a:pPr marL="0" indent="0" algn="just">
              <a:buNone/>
            </a:pPr>
            <a:r>
              <a:rPr lang="en-US" b="1" dirty="0" smtClean="0"/>
              <a:t>(vii) Increase Productivity:</a:t>
            </a:r>
          </a:p>
          <a:p>
            <a:pPr marL="0" indent="0" algn="just">
              <a:buNone/>
            </a:pPr>
            <a:r>
              <a:rPr lang="en-US" dirty="0" smtClean="0"/>
              <a:t>This sector helps the working force by giving sufficient technical education and proper medical facilities. Moreover, a well-</a:t>
            </a:r>
            <a:r>
              <a:rPr lang="en-US" dirty="0" err="1" smtClean="0"/>
              <a:t>organised</a:t>
            </a:r>
            <a:r>
              <a:rPr lang="en-US" dirty="0" smtClean="0"/>
              <a:t> network of transport and communication system increases the mobility and </a:t>
            </a:r>
            <a:r>
              <a:rPr lang="en-US" dirty="0" err="1" smtClean="0"/>
              <a:t>informations</a:t>
            </a:r>
            <a:r>
              <a:rPr lang="en-US" dirty="0" smtClean="0"/>
              <a:t> among the workers. All these make the </a:t>
            </a:r>
            <a:r>
              <a:rPr lang="en-US" dirty="0" err="1" smtClean="0"/>
              <a:t>labourer</a:t>
            </a:r>
            <a:endParaRPr lang="en-US" dirty="0"/>
          </a:p>
        </p:txBody>
      </p:sp>
    </p:spTree>
    <p:extLst>
      <p:ext uri="{BB962C8B-B14F-4D97-AF65-F5344CB8AC3E}">
        <p14:creationId xmlns:p14="http://schemas.microsoft.com/office/powerpoint/2010/main" val="1125934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90600"/>
            <a:ext cx="8229600" cy="5135563"/>
          </a:xfrm>
        </p:spPr>
        <p:txBody>
          <a:bodyPr>
            <a:normAutofit lnSpcReduction="10000"/>
          </a:bodyPr>
          <a:lstStyle/>
          <a:p>
            <a:pPr marL="0" indent="0" algn="just">
              <a:buNone/>
            </a:pPr>
            <a:r>
              <a:rPr lang="en-US" dirty="0" smtClean="0"/>
              <a:t>more skillful and efficient and thus the productivity (producing capacity of a </a:t>
            </a:r>
            <a:r>
              <a:rPr lang="en-US" dirty="0" err="1" smtClean="0"/>
              <a:t>labourer</a:t>
            </a:r>
            <a:r>
              <a:rPr lang="en-US" dirty="0" smtClean="0"/>
              <a:t>) will increase simultaneously.</a:t>
            </a:r>
          </a:p>
          <a:p>
            <a:pPr marL="0" indent="0">
              <a:buNone/>
            </a:pPr>
            <a:r>
              <a:rPr lang="en-US" dirty="0" smtClean="0"/>
              <a:t>(viii) Services Sector Growth and FDI Inflows</a:t>
            </a:r>
          </a:p>
          <a:p>
            <a:pPr marL="0" indent="0">
              <a:buNone/>
            </a:pPr>
            <a:r>
              <a:rPr lang="en-US" dirty="0" smtClean="0"/>
              <a:t>(ix) Contribution towards Development of Infrastructure and Communication Services:</a:t>
            </a:r>
          </a:p>
          <a:p>
            <a:pPr marL="0" indent="0">
              <a:buNone/>
            </a:pPr>
            <a:r>
              <a:rPr lang="en-US" dirty="0" smtClean="0"/>
              <a:t>(x) Contribution towards Growth of IT</a:t>
            </a:r>
          </a:p>
          <a:p>
            <a:pPr marL="0" indent="0">
              <a:buNone/>
            </a:pPr>
            <a:r>
              <a:rPr lang="en-US" dirty="0" smtClean="0"/>
              <a:t>(xi) Travel and Tourism</a:t>
            </a:r>
          </a:p>
          <a:p>
            <a:pPr marL="0" indent="0">
              <a:buNone/>
            </a:pPr>
            <a:r>
              <a:rPr lang="en-US" dirty="0" smtClean="0"/>
              <a:t>(xii) Media and entertainment</a:t>
            </a:r>
          </a:p>
          <a:p>
            <a:pPr marL="0" indent="0">
              <a:buNone/>
            </a:pPr>
            <a:r>
              <a:rPr lang="en-US" dirty="0" smtClean="0"/>
              <a:t>(xiii) Health and Education</a:t>
            </a:r>
          </a:p>
          <a:p>
            <a:pPr marL="0" indent="0" algn="just">
              <a:buNone/>
            </a:pPr>
            <a:endParaRPr lang="en-US" dirty="0" smtClean="0"/>
          </a:p>
          <a:p>
            <a:pPr marL="0" indent="0" algn="just">
              <a:buNone/>
            </a:pPr>
            <a:endParaRPr lang="en-US" dirty="0" smtClean="0"/>
          </a:p>
          <a:p>
            <a:endParaRPr lang="en-US" dirty="0" smtClean="0"/>
          </a:p>
          <a:p>
            <a:endParaRPr lang="en-US" dirty="0" smtClean="0"/>
          </a:p>
          <a:p>
            <a:pPr marL="0" indent="0">
              <a:buNone/>
            </a:pP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33272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Healthcare Industry</a:t>
            </a:r>
            <a:endParaRPr lang="en-US" dirty="0"/>
          </a:p>
        </p:txBody>
      </p:sp>
      <p:sp>
        <p:nvSpPr>
          <p:cNvPr id="3" name="Content Placeholder 2"/>
          <p:cNvSpPr>
            <a:spLocks noGrp="1"/>
          </p:cNvSpPr>
          <p:nvPr>
            <p:ph idx="1"/>
          </p:nvPr>
        </p:nvSpPr>
        <p:spPr/>
        <p:txBody>
          <a:bodyPr>
            <a:noAutofit/>
          </a:bodyPr>
          <a:lstStyle/>
          <a:p>
            <a:pPr marL="0" indent="0" algn="just">
              <a:buNone/>
            </a:pPr>
            <a:r>
              <a:rPr lang="en-US" dirty="0"/>
              <a:t>The </a:t>
            </a:r>
            <a:r>
              <a:rPr lang="en-US" b="1" dirty="0"/>
              <a:t>healthcare industry</a:t>
            </a:r>
            <a:r>
              <a:rPr lang="en-US" dirty="0"/>
              <a:t> (also called the </a:t>
            </a:r>
            <a:r>
              <a:rPr lang="en-US" b="1" dirty="0"/>
              <a:t>medical industry</a:t>
            </a:r>
            <a:r>
              <a:rPr lang="en-US" dirty="0"/>
              <a:t> or </a:t>
            </a:r>
            <a:r>
              <a:rPr lang="en-US" b="1" dirty="0"/>
              <a:t>health economy</a:t>
            </a:r>
            <a:r>
              <a:rPr lang="en-US" dirty="0"/>
              <a:t>) is an aggregation and integration of sectors within the </a:t>
            </a:r>
            <a:r>
              <a:rPr lang="en-US" dirty="0" smtClean="0"/>
              <a:t>economic system</a:t>
            </a:r>
            <a:r>
              <a:rPr lang="en-US" dirty="0"/>
              <a:t> that provides goods and services to treat patients with </a:t>
            </a:r>
            <a:r>
              <a:rPr lang="en-US" dirty="0" smtClean="0"/>
              <a:t>curative, preventive,</a:t>
            </a:r>
            <a:r>
              <a:rPr lang="en-US" dirty="0"/>
              <a:t> </a:t>
            </a:r>
            <a:r>
              <a:rPr lang="en-US" dirty="0" smtClean="0"/>
              <a:t>rehabilitative, </a:t>
            </a:r>
            <a:r>
              <a:rPr lang="en-US" dirty="0"/>
              <a:t>and </a:t>
            </a:r>
            <a:r>
              <a:rPr lang="en-US" dirty="0" smtClean="0"/>
              <a:t>palliative care. </a:t>
            </a:r>
            <a:r>
              <a:rPr lang="en-US" dirty="0"/>
              <a:t>It includes the generation and commercialization of goods and services lending themselves to maintaining and re-establishing </a:t>
            </a:r>
            <a:r>
              <a:rPr lang="en-US" dirty="0" smtClean="0"/>
              <a:t>health.</a:t>
            </a:r>
            <a:r>
              <a:rPr lang="en-US" baseline="30000" dirty="0"/>
              <a:t> </a:t>
            </a:r>
            <a:endParaRPr lang="en-US" dirty="0"/>
          </a:p>
        </p:txBody>
      </p:sp>
    </p:spTree>
    <p:extLst>
      <p:ext uri="{BB962C8B-B14F-4D97-AF65-F5344CB8AC3E}">
        <p14:creationId xmlns:p14="http://schemas.microsoft.com/office/powerpoint/2010/main" val="2758357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143000"/>
            <a:ext cx="8229600" cy="4983163"/>
          </a:xfrm>
        </p:spPr>
        <p:txBody>
          <a:bodyPr/>
          <a:lstStyle/>
          <a:p>
            <a:pPr marL="0" indent="0" algn="just">
              <a:buNone/>
            </a:pPr>
            <a:r>
              <a:rPr lang="en-US" dirty="0" smtClean="0"/>
              <a:t>The modern healthcare industry is divided into many sectors. the United Nations </a:t>
            </a:r>
            <a:r>
              <a:rPr lang="en-US" dirty="0" smtClean="0">
                <a:hlinkClick r:id="rId2" tooltip="International Standard Industrial Classification"/>
              </a:rPr>
              <a:t>International Standard Industrial Classification</a:t>
            </a:r>
            <a:r>
              <a:rPr lang="en-US" dirty="0" smtClean="0"/>
              <a:t> (ISIC) categorizes the healthcare industry as generally consisting of:</a:t>
            </a:r>
          </a:p>
          <a:p>
            <a:pPr algn="just"/>
            <a:r>
              <a:rPr lang="en-US" dirty="0" smtClean="0"/>
              <a:t>Hospital activities;</a:t>
            </a:r>
          </a:p>
          <a:p>
            <a:pPr algn="just"/>
            <a:r>
              <a:rPr lang="en-US" dirty="0" smtClean="0"/>
              <a:t>Medical and dental practice activities;</a:t>
            </a:r>
          </a:p>
          <a:p>
            <a:pPr algn="just"/>
            <a:r>
              <a:rPr lang="en-US" dirty="0" smtClean="0"/>
              <a:t>"Other human health  activities".</a:t>
            </a:r>
          </a:p>
          <a:p>
            <a:pPr marL="0" indent="0" algn="just">
              <a:buNone/>
            </a:pPr>
            <a:endParaRPr lang="en-US" dirty="0" smtClean="0"/>
          </a:p>
          <a:p>
            <a:endParaRPr lang="en-US" dirty="0"/>
          </a:p>
        </p:txBody>
      </p:sp>
    </p:spTree>
    <p:extLst>
      <p:ext uri="{BB962C8B-B14F-4D97-AF65-F5344CB8AC3E}">
        <p14:creationId xmlns:p14="http://schemas.microsoft.com/office/powerpoint/2010/main" val="2335321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Important Trends in Healthcare Industry</a:t>
            </a:r>
            <a:endParaRPr lang="en-US" dirty="0"/>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US" dirty="0" smtClean="0"/>
              <a:t>Rapid Growth</a:t>
            </a:r>
          </a:p>
          <a:p>
            <a:pPr marL="514350" indent="-514350">
              <a:buAutoNum type="arabicPeriod"/>
            </a:pPr>
            <a:r>
              <a:rPr lang="en-US" dirty="0" smtClean="0"/>
              <a:t>Rapid increase in health infrastructure</a:t>
            </a:r>
          </a:p>
          <a:p>
            <a:pPr marL="514350" indent="-514350">
              <a:buAutoNum type="arabicPeriod"/>
            </a:pPr>
            <a:r>
              <a:rPr lang="en-US" dirty="0" smtClean="0"/>
              <a:t>Role of traditional medicines</a:t>
            </a:r>
          </a:p>
          <a:p>
            <a:pPr marL="514350" indent="-514350">
              <a:buAutoNum type="arabicPeriod"/>
            </a:pPr>
            <a:r>
              <a:rPr lang="en-US" dirty="0" smtClean="0"/>
              <a:t>Public and private providers of health services</a:t>
            </a:r>
          </a:p>
          <a:p>
            <a:pPr marL="514350" indent="-514350">
              <a:buAutoNum type="arabicPeriod"/>
            </a:pPr>
            <a:r>
              <a:rPr lang="en-US" dirty="0" smtClean="0"/>
              <a:t>Rising investment in health care facilities</a:t>
            </a:r>
          </a:p>
          <a:p>
            <a:pPr marL="514350" indent="-514350">
              <a:buAutoNum type="arabicPeriod"/>
            </a:pPr>
            <a:r>
              <a:rPr lang="en-US" dirty="0" smtClean="0"/>
              <a:t>Healthcare through insurance</a:t>
            </a:r>
          </a:p>
          <a:p>
            <a:pPr marL="514350" indent="-514350">
              <a:buAutoNum type="arabicPeriod"/>
            </a:pPr>
            <a:r>
              <a:rPr lang="en-US" dirty="0" smtClean="0"/>
              <a:t>Medical tourism</a:t>
            </a:r>
            <a:endParaRPr lang="en-US" dirty="0"/>
          </a:p>
        </p:txBody>
      </p:sp>
    </p:spTree>
    <p:extLst>
      <p:ext uri="{BB962C8B-B14F-4D97-AF65-F5344CB8AC3E}">
        <p14:creationId xmlns:p14="http://schemas.microsoft.com/office/powerpoint/2010/main" val="1985443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Problems /issues facing the health industry</a:t>
            </a:r>
            <a:endParaRPr lang="en-US" dirty="0"/>
          </a:p>
        </p:txBody>
      </p:sp>
      <p:sp>
        <p:nvSpPr>
          <p:cNvPr id="3" name="Content Placeholder 2"/>
          <p:cNvSpPr>
            <a:spLocks noGrp="1"/>
          </p:cNvSpPr>
          <p:nvPr>
            <p:ph idx="1"/>
          </p:nvPr>
        </p:nvSpPr>
        <p:spPr/>
        <p:txBody>
          <a:bodyPr/>
          <a:lstStyle/>
          <a:p>
            <a:pPr marL="0" indent="0">
              <a:buNone/>
            </a:pPr>
            <a:r>
              <a:rPr lang="en-US" b="1" dirty="0"/>
              <a:t>1. Neglect of Rural </a:t>
            </a:r>
            <a:r>
              <a:rPr lang="en-US" b="1" dirty="0" smtClean="0"/>
              <a:t>Population</a:t>
            </a:r>
          </a:p>
          <a:p>
            <a:pPr marL="0" indent="0">
              <a:buNone/>
            </a:pPr>
            <a:r>
              <a:rPr lang="en-US" b="1" dirty="0" smtClean="0"/>
              <a:t>2. </a:t>
            </a:r>
            <a:r>
              <a:rPr lang="en-US" b="1" dirty="0"/>
              <a:t>Inadequate Outlay for </a:t>
            </a:r>
            <a:r>
              <a:rPr lang="en-US" b="1" dirty="0" smtClean="0"/>
              <a:t>Health</a:t>
            </a:r>
          </a:p>
          <a:p>
            <a:pPr marL="0" indent="0">
              <a:buNone/>
            </a:pPr>
            <a:r>
              <a:rPr lang="en-US" b="1" dirty="0" smtClean="0"/>
              <a:t>3. </a:t>
            </a:r>
            <a:r>
              <a:rPr lang="en-US" b="1" dirty="0"/>
              <a:t>Social </a:t>
            </a:r>
            <a:r>
              <a:rPr lang="en-US" b="1" dirty="0" smtClean="0"/>
              <a:t>Inequality</a:t>
            </a:r>
          </a:p>
          <a:p>
            <a:pPr marL="0" indent="0">
              <a:buNone/>
            </a:pPr>
            <a:r>
              <a:rPr lang="en-US" b="1" dirty="0" smtClean="0"/>
              <a:t>4. </a:t>
            </a:r>
            <a:r>
              <a:rPr lang="en-US" b="1" dirty="0"/>
              <a:t>Shortage of Medical </a:t>
            </a:r>
            <a:r>
              <a:rPr lang="en-US" b="1" dirty="0" smtClean="0"/>
              <a:t>Personnel</a:t>
            </a:r>
          </a:p>
          <a:p>
            <a:pPr marL="0" indent="0">
              <a:buNone/>
            </a:pPr>
            <a:r>
              <a:rPr lang="en-US" b="1" dirty="0" smtClean="0"/>
              <a:t>5. </a:t>
            </a:r>
            <a:r>
              <a:rPr lang="en-US" b="1" dirty="0"/>
              <a:t>Medical </a:t>
            </a:r>
            <a:r>
              <a:rPr lang="en-US" b="1" dirty="0" smtClean="0"/>
              <a:t>Research</a:t>
            </a:r>
          </a:p>
          <a:p>
            <a:pPr marL="0" indent="0">
              <a:buNone/>
            </a:pPr>
            <a:r>
              <a:rPr lang="en-US" b="1" dirty="0" smtClean="0"/>
              <a:t>6. </a:t>
            </a:r>
            <a:r>
              <a:rPr lang="en-US" b="1" dirty="0"/>
              <a:t>Expensive Health Service</a:t>
            </a:r>
            <a:endParaRPr lang="en-US" dirty="0"/>
          </a:p>
        </p:txBody>
      </p:sp>
    </p:spTree>
    <p:extLst>
      <p:ext uri="{BB962C8B-B14F-4D97-AF65-F5344CB8AC3E}">
        <p14:creationId xmlns:p14="http://schemas.microsoft.com/office/powerpoint/2010/main" val="3644467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Growth potentials in the health industry</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Rise n medical tourism</a:t>
            </a:r>
          </a:p>
          <a:p>
            <a:pPr marL="514350" indent="-514350">
              <a:buAutoNum type="arabicPeriod"/>
            </a:pPr>
            <a:r>
              <a:rPr lang="en-US" dirty="0" smtClean="0"/>
              <a:t>Growing health insurance market</a:t>
            </a:r>
          </a:p>
          <a:p>
            <a:pPr marL="514350" indent="-514350">
              <a:buAutoNum type="arabicPeriod"/>
            </a:pPr>
            <a:r>
              <a:rPr lang="en-US" dirty="0" smtClean="0"/>
              <a:t>Growth of telemedicine</a:t>
            </a:r>
          </a:p>
          <a:p>
            <a:pPr marL="514350" indent="-514350">
              <a:buAutoNum type="arabicPeriod"/>
            </a:pPr>
            <a:r>
              <a:rPr lang="en-US" dirty="0" smtClean="0"/>
              <a:t>Large scope to expand health care infrastructure</a:t>
            </a:r>
          </a:p>
          <a:p>
            <a:pPr marL="514350" indent="-514350">
              <a:buAutoNum type="arabicPeriod"/>
            </a:pPr>
            <a:r>
              <a:rPr lang="en-US" dirty="0" err="1" smtClean="0"/>
              <a:t>Ayushman</a:t>
            </a:r>
            <a:r>
              <a:rPr lang="en-US" dirty="0" smtClean="0"/>
              <a:t> Bharat</a:t>
            </a:r>
          </a:p>
          <a:p>
            <a:pPr marL="514350" indent="-514350">
              <a:buAutoNum type="arabicPeriod"/>
            </a:pPr>
            <a:r>
              <a:rPr lang="en-US" smtClean="0"/>
              <a:t>Market size</a:t>
            </a:r>
            <a:endParaRPr lang="en-US"/>
          </a:p>
        </p:txBody>
      </p:sp>
    </p:spTree>
    <p:extLst>
      <p:ext uri="{BB962C8B-B14F-4D97-AF65-F5344CB8AC3E}">
        <p14:creationId xmlns:p14="http://schemas.microsoft.com/office/powerpoint/2010/main" val="3697338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Tourism Industry</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The activity </a:t>
            </a:r>
            <a:r>
              <a:rPr lang="en-US" dirty="0"/>
              <a:t>of travelling and touring</a:t>
            </a:r>
            <a:r>
              <a:rPr lang="en-US" dirty="0" smtClean="0"/>
              <a:t>. </a:t>
            </a:r>
            <a:r>
              <a:rPr lang="en-US" dirty="0"/>
              <a:t>is basically a set of inter-connected activities of tourists while travelling to a place. And, so tourism as an industry means and covers the same things but from an economic and monetary point of view</a:t>
            </a:r>
            <a:r>
              <a:rPr lang="en-US" dirty="0" smtClean="0"/>
              <a:t>.</a:t>
            </a:r>
          </a:p>
          <a:p>
            <a:pPr marL="0" indent="0">
              <a:buNone/>
            </a:pPr>
            <a:r>
              <a:rPr lang="en-US" dirty="0"/>
              <a:t>Tourism is a very vast, vibrant, dynamic and growth oriented industry. Tourism as an industry is the set of all business activities which serves the needs </a:t>
            </a:r>
            <a:r>
              <a:rPr lang="en-US" dirty="0" smtClean="0"/>
              <a:t>of tourists </a:t>
            </a:r>
            <a:r>
              <a:rPr lang="en-US" dirty="0"/>
              <a:t>while they visit different places by way of tourism, touring or travelling.</a:t>
            </a:r>
          </a:p>
        </p:txBody>
      </p:sp>
    </p:spTree>
    <p:extLst>
      <p:ext uri="{BB962C8B-B14F-4D97-AF65-F5344CB8AC3E}">
        <p14:creationId xmlns:p14="http://schemas.microsoft.com/office/powerpoint/2010/main" val="23906661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14400"/>
            <a:ext cx="8229600" cy="5211763"/>
          </a:xfrm>
        </p:spPr>
        <p:txBody>
          <a:bodyPr>
            <a:normAutofit/>
          </a:bodyPr>
          <a:lstStyle/>
          <a:p>
            <a:pPr marL="0" indent="0">
              <a:buNone/>
            </a:pPr>
            <a:r>
              <a:rPr lang="en-US" dirty="0"/>
              <a:t>Tourism industry therefore can be defined as the set of industries which facilitate by providing infrastructure and products and services and make possible travelling for different purposes and travelling to places of leisure and business interests. Tourism industry is all about providing necessary means to assist tourists throughout their travelling</a:t>
            </a:r>
            <a:r>
              <a:rPr lang="en-US" dirty="0" smtClean="0"/>
              <a:t>.</a:t>
            </a:r>
          </a:p>
          <a:p>
            <a:pPr marL="0" indent="0">
              <a:buNone/>
            </a:pPr>
            <a:r>
              <a:rPr lang="en-US" dirty="0"/>
              <a:t>India’s is the world’s 7th largest tourism economy in terms of GDP, </a:t>
            </a:r>
            <a:r>
              <a:rPr lang="en-US" dirty="0" smtClean="0"/>
              <a:t>says WTTC</a:t>
            </a:r>
            <a:r>
              <a:rPr lang="en-US" dirty="0"/>
              <a:t>.</a:t>
            </a:r>
          </a:p>
          <a:p>
            <a:pPr marL="0" indent="0">
              <a:buNone/>
            </a:pPr>
            <a:endParaRPr lang="en-US" dirty="0"/>
          </a:p>
        </p:txBody>
      </p:sp>
    </p:spTree>
    <p:extLst>
      <p:ext uri="{BB962C8B-B14F-4D97-AF65-F5344CB8AC3E}">
        <p14:creationId xmlns:p14="http://schemas.microsoft.com/office/powerpoint/2010/main" val="34026161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762000"/>
            <a:ext cx="8229600" cy="4953001"/>
          </a:xfrm>
        </p:spPr>
        <p:txBody>
          <a:bodyPr>
            <a:noAutofit/>
          </a:bodyPr>
          <a:lstStyle/>
          <a:p>
            <a:pPr marL="0" indent="0">
              <a:buNone/>
            </a:pPr>
            <a:r>
              <a:rPr lang="en-US" dirty="0"/>
              <a:t>India is a large market for travel and tourism. It offers a diverse portfolio of niche tourism products - cruises, adventure, medical, wellness, sports, MICE, eco-tourism, film, rural and religious tourism. India has been recognized as a destination for spiritual tourism for domestic and international tourists. In March 2019, </a:t>
            </a:r>
            <a:r>
              <a:rPr lang="en-US" dirty="0" err="1"/>
              <a:t>Rs</a:t>
            </a:r>
            <a:r>
              <a:rPr lang="en-US" dirty="0"/>
              <a:t> 720 crore had been allocated by Uttar Pradesh towards strengthening the infrastructure for tourism</a:t>
            </a:r>
            <a:r>
              <a:rPr lang="en-US" dirty="0" smtClean="0"/>
              <a:t>.</a:t>
            </a:r>
            <a:endParaRPr lang="en-US" dirty="0"/>
          </a:p>
        </p:txBody>
      </p:sp>
    </p:spTree>
    <p:extLst>
      <p:ext uri="{BB962C8B-B14F-4D97-AF65-F5344CB8AC3E}">
        <p14:creationId xmlns:p14="http://schemas.microsoft.com/office/powerpoint/2010/main" val="47718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838200"/>
            <a:ext cx="8229600" cy="5287963"/>
          </a:xfrm>
        </p:spPr>
        <p:txBody>
          <a:bodyPr>
            <a:normAutofit/>
          </a:bodyPr>
          <a:lstStyle/>
          <a:p>
            <a:pPr marL="0" indent="0" algn="just">
              <a:buNone/>
            </a:pPr>
            <a:r>
              <a:rPr lang="en-US" dirty="0"/>
              <a:t>The services sector, with around 60 per cent contribution to the Gross Domestic Product (GDP) in 2014-15, has made rapid strides during the past decade and a half to emerge as the largest and one of the fastest-growing sectors of the economy. The services sector is not only the dominant sector in India’s GDP, but has also attracted significant foreign investment flows, contributed significantly to exports as well as provided large-scale employment.</a:t>
            </a:r>
          </a:p>
        </p:txBody>
      </p:sp>
    </p:spTree>
    <p:extLst>
      <p:ext uri="{BB962C8B-B14F-4D97-AF65-F5344CB8AC3E}">
        <p14:creationId xmlns:p14="http://schemas.microsoft.com/office/powerpoint/2010/main" val="28113152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143000"/>
            <a:ext cx="8229600" cy="4983163"/>
          </a:xfrm>
        </p:spPr>
        <p:txBody>
          <a:bodyPr/>
          <a:lstStyle/>
          <a:p>
            <a:pPr marL="0" indent="0">
              <a:buNone/>
            </a:pPr>
            <a:r>
              <a:rPr lang="en-US" dirty="0"/>
              <a:t>India was ranked 7th among 184 countries in terms of travel &amp; tourism’s total contribution to GDP in 2017. Travel and tourism is the third largest foreign exchange earner for India. </a:t>
            </a:r>
          </a:p>
          <a:p>
            <a:endParaRPr lang="en-US" dirty="0"/>
          </a:p>
        </p:txBody>
      </p:sp>
    </p:spTree>
    <p:extLst>
      <p:ext uri="{BB962C8B-B14F-4D97-AF65-F5344CB8AC3E}">
        <p14:creationId xmlns:p14="http://schemas.microsoft.com/office/powerpoint/2010/main" val="3922866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Important trends in Tourism Industry in India</a:t>
            </a:r>
            <a:endParaRPr lang="en-US" dirty="0"/>
          </a:p>
        </p:txBody>
      </p:sp>
      <p:sp>
        <p:nvSpPr>
          <p:cNvPr id="3" name="Content Placeholder 2"/>
          <p:cNvSpPr>
            <a:spLocks noGrp="1"/>
          </p:cNvSpPr>
          <p:nvPr>
            <p:ph idx="1"/>
          </p:nvPr>
        </p:nvSpPr>
        <p:spPr>
          <a:xfrm>
            <a:off x="457200" y="1447800"/>
            <a:ext cx="8229600" cy="4678363"/>
          </a:xfrm>
        </p:spPr>
        <p:txBody>
          <a:bodyPr>
            <a:noAutofit/>
          </a:bodyPr>
          <a:lstStyle/>
          <a:p>
            <a:pPr marL="514350" indent="-514350">
              <a:buAutoNum type="arabicPeriod"/>
            </a:pPr>
            <a:r>
              <a:rPr lang="en-US" dirty="0" smtClean="0"/>
              <a:t>Exponential Growth</a:t>
            </a:r>
          </a:p>
          <a:p>
            <a:r>
              <a:rPr lang="en-US" dirty="0" smtClean="0"/>
              <a:t>India’s </a:t>
            </a:r>
            <a:r>
              <a:rPr lang="en-US" dirty="0"/>
              <a:t>Tourism is ranked at 7</a:t>
            </a:r>
            <a:r>
              <a:rPr lang="en-US" baseline="30000" dirty="0"/>
              <a:t>th</a:t>
            </a:r>
            <a:r>
              <a:rPr lang="en-US" dirty="0"/>
              <a:t> position in terms of its contribution to World GDP in World Travel and Tourism Council’s report in 2017</a:t>
            </a:r>
            <a:r>
              <a:rPr lang="en-US" dirty="0" smtClean="0"/>
              <a:t>.</a:t>
            </a:r>
          </a:p>
          <a:p>
            <a:r>
              <a:rPr lang="en-US" dirty="0" smtClean="0"/>
              <a:t>Large number of people are spending money for vacation abroad or in the country</a:t>
            </a:r>
          </a:p>
          <a:p>
            <a:r>
              <a:rPr lang="en-US" dirty="0" smtClean="0"/>
              <a:t>IT Hub.so people are coming for business trips.</a:t>
            </a:r>
            <a:endParaRPr lang="en-US" dirty="0"/>
          </a:p>
        </p:txBody>
      </p:sp>
    </p:spTree>
    <p:extLst>
      <p:ext uri="{BB962C8B-B14F-4D97-AF65-F5344CB8AC3E}">
        <p14:creationId xmlns:p14="http://schemas.microsoft.com/office/powerpoint/2010/main" val="34242978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14400"/>
            <a:ext cx="8229600" cy="5211763"/>
          </a:xfrm>
        </p:spPr>
        <p:txBody>
          <a:bodyPr>
            <a:normAutofit/>
          </a:bodyPr>
          <a:lstStyle/>
          <a:p>
            <a:r>
              <a:rPr lang="en-US" dirty="0" smtClean="0"/>
              <a:t>Aggressive advertisement campaigns like </a:t>
            </a:r>
            <a:r>
              <a:rPr lang="en-US" dirty="0" err="1" smtClean="0"/>
              <a:t>Atithi</a:t>
            </a:r>
            <a:r>
              <a:rPr lang="en-US" dirty="0" smtClean="0"/>
              <a:t> Devo Bhava, Incredible India by the tourism Ministry for inviting foreign tourists.</a:t>
            </a:r>
          </a:p>
          <a:p>
            <a:pPr marL="0" indent="0">
              <a:buNone/>
            </a:pPr>
            <a:r>
              <a:rPr lang="en-US" dirty="0" smtClean="0"/>
              <a:t>2</a:t>
            </a:r>
            <a:r>
              <a:rPr lang="en-US" b="1" dirty="0" smtClean="0"/>
              <a:t>. India as preferred destination</a:t>
            </a:r>
            <a:endParaRPr lang="en-US" dirty="0" smtClean="0"/>
          </a:p>
          <a:p>
            <a:r>
              <a:rPr lang="en-US" dirty="0" smtClean="0"/>
              <a:t>The number of foreign tourists coming to India has increased. Foreign Exchange Earnings (FEEs) from tourism registered a growth of 11.9% during the period January-October 2018 as compared to the same period of the previous year.</a:t>
            </a:r>
          </a:p>
          <a:p>
            <a:pPr marL="0" indent="0">
              <a:buNone/>
            </a:pPr>
            <a:endParaRPr lang="en-US" dirty="0" smtClean="0"/>
          </a:p>
          <a:p>
            <a:endParaRPr lang="en-US" dirty="0"/>
          </a:p>
        </p:txBody>
      </p:sp>
    </p:spTree>
    <p:extLst>
      <p:ext uri="{BB962C8B-B14F-4D97-AF65-F5344CB8AC3E}">
        <p14:creationId xmlns:p14="http://schemas.microsoft.com/office/powerpoint/2010/main" val="24934884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14400"/>
            <a:ext cx="8229600" cy="5211763"/>
          </a:xfrm>
        </p:spPr>
        <p:txBody>
          <a:bodyPr>
            <a:noAutofit/>
          </a:bodyPr>
          <a:lstStyle/>
          <a:p>
            <a:pPr marL="0" indent="0">
              <a:buNone/>
            </a:pPr>
            <a:r>
              <a:rPr lang="en-US" b="1" dirty="0" smtClean="0"/>
              <a:t>3. Various Categories of Tourism</a:t>
            </a:r>
          </a:p>
          <a:p>
            <a:pPr marL="0" indent="0">
              <a:buNone/>
            </a:pPr>
            <a:r>
              <a:rPr lang="en-US" b="1" dirty="0" smtClean="0"/>
              <a:t>(</a:t>
            </a:r>
            <a:r>
              <a:rPr lang="en-US" b="1" dirty="0" err="1" smtClean="0"/>
              <a:t>i</a:t>
            </a:r>
            <a:r>
              <a:rPr lang="en-US" b="1" dirty="0" smtClean="0"/>
              <a:t>) Medical </a:t>
            </a:r>
            <a:r>
              <a:rPr lang="en-US" b="1" dirty="0"/>
              <a:t>Tourism</a:t>
            </a:r>
            <a:endParaRPr lang="en-US" dirty="0"/>
          </a:p>
          <a:p>
            <a:pPr marL="0" indent="0">
              <a:buNone/>
            </a:pPr>
            <a:r>
              <a:rPr lang="en-US" dirty="0"/>
              <a:t>Medical tourism in India is a billion dollar industry that is at its peak. India is a major destination for people around the world seeking medical treatment. Due to the medical sector being backed and promoted by the government, this has flourished significantly in the last few years. By 2020, the income from medical tourism is expected to be around 9 billion USD. </a:t>
            </a:r>
          </a:p>
          <a:p>
            <a:endParaRPr lang="en-US" b="1" dirty="0" smtClean="0"/>
          </a:p>
          <a:p>
            <a:endParaRPr lang="en-US" b="1" dirty="0"/>
          </a:p>
        </p:txBody>
      </p:sp>
    </p:spTree>
    <p:extLst>
      <p:ext uri="{BB962C8B-B14F-4D97-AF65-F5344CB8AC3E}">
        <p14:creationId xmlns:p14="http://schemas.microsoft.com/office/powerpoint/2010/main" val="1955289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609600" y="990600"/>
            <a:ext cx="8229600" cy="5135563"/>
          </a:xfrm>
        </p:spPr>
        <p:txBody>
          <a:bodyPr>
            <a:noAutofit/>
          </a:bodyPr>
          <a:lstStyle/>
          <a:p>
            <a:pPr algn="just"/>
            <a:r>
              <a:rPr lang="en-US" dirty="0"/>
              <a:t>Even in the US, most of the people working in healthcare are Indians. As a result, there is no shortage of skilled Indian medical workers in the world. Couple this with the low-cost, high-quality healthcare in India and English speaking professionals, you get the perfect recipe for excellent medical facilities. This is what attracts tourists. Instead of paying almost 4-5 times the medical expenses </a:t>
            </a:r>
            <a:r>
              <a:rPr lang="en-US" dirty="0" smtClean="0"/>
              <a:t>in</a:t>
            </a:r>
            <a:endParaRPr lang="en-US" dirty="0"/>
          </a:p>
        </p:txBody>
      </p:sp>
    </p:spTree>
    <p:extLst>
      <p:ext uri="{BB962C8B-B14F-4D97-AF65-F5344CB8AC3E}">
        <p14:creationId xmlns:p14="http://schemas.microsoft.com/office/powerpoint/2010/main" val="19426289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14400"/>
            <a:ext cx="8229600" cy="5211763"/>
          </a:xfrm>
        </p:spPr>
        <p:txBody>
          <a:bodyPr/>
          <a:lstStyle/>
          <a:p>
            <a:pPr marL="0" indent="0" algn="just">
              <a:buNone/>
            </a:pPr>
            <a:r>
              <a:rPr lang="en-US" dirty="0"/>
              <a:t>India, in their country, they can obtain a better, if not equal, level of service in India. For example, open heart surgery costs up to 70000 USD in the UK. And, the same procedure can be performed in India for a maximum of 10000 USD. Due to massive differences in the costs, there is a large influx of tourists visiting India for these purposes. </a:t>
            </a:r>
          </a:p>
          <a:p>
            <a:pPr algn="just"/>
            <a:endParaRPr lang="en-US" dirty="0"/>
          </a:p>
          <a:p>
            <a:endParaRPr lang="en-US" dirty="0"/>
          </a:p>
        </p:txBody>
      </p:sp>
    </p:spTree>
    <p:extLst>
      <p:ext uri="{BB962C8B-B14F-4D97-AF65-F5344CB8AC3E}">
        <p14:creationId xmlns:p14="http://schemas.microsoft.com/office/powerpoint/2010/main" val="13709510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609600"/>
            <a:ext cx="8229600" cy="5516563"/>
          </a:xfrm>
        </p:spPr>
        <p:txBody>
          <a:bodyPr>
            <a:noAutofit/>
          </a:bodyPr>
          <a:lstStyle/>
          <a:p>
            <a:pPr marL="0" indent="0" algn="just">
              <a:buNone/>
            </a:pPr>
            <a:r>
              <a:rPr lang="en-US" b="1" dirty="0" smtClean="0"/>
              <a:t>(ii) Eco-Tourism</a:t>
            </a:r>
            <a:endParaRPr lang="en-US" dirty="0"/>
          </a:p>
          <a:p>
            <a:pPr marL="0" indent="0" algn="just">
              <a:buNone/>
            </a:pPr>
            <a:r>
              <a:rPr lang="en-US" dirty="0"/>
              <a:t>In layman term, Eco-tourism is simply the form of tourism in which a tourist visits a place without disturbing the environment and respecting the local culture and people. Eco-tourism in India is a new approach taken to preserve the ecosystem and heritage. This type of tourism is largely beneficial to the local people. By directly involving in this, they ensure that the environment and natural resources are protected. </a:t>
            </a:r>
          </a:p>
        </p:txBody>
      </p:sp>
    </p:spTree>
    <p:extLst>
      <p:ext uri="{BB962C8B-B14F-4D97-AF65-F5344CB8AC3E}">
        <p14:creationId xmlns:p14="http://schemas.microsoft.com/office/powerpoint/2010/main" val="2299511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685800"/>
            <a:ext cx="8229600" cy="5440363"/>
          </a:xfrm>
        </p:spPr>
        <p:txBody>
          <a:bodyPr>
            <a:noAutofit/>
          </a:bodyPr>
          <a:lstStyle/>
          <a:p>
            <a:pPr algn="just"/>
            <a:r>
              <a:rPr lang="en-US" dirty="0"/>
              <a:t>In India, the hotspots for this are common in the western and eastern </a:t>
            </a:r>
            <a:r>
              <a:rPr lang="en-US" dirty="0" err="1"/>
              <a:t>ghats</a:t>
            </a:r>
            <a:r>
              <a:rPr lang="en-US" dirty="0"/>
              <a:t>, Himalayan areas, Kerala, Northeastern states, Andaman and Nicobar islands, and Lakshadweep. The importance of eco-tourism is significantly high. To maintain the balance of the ecosystem, it is necessary to preserve the flora and fauna, especially those of endangered species. With an increase in tourists, these are threatened. As a result, the government has initiated eco-tourism to counter this issue.</a:t>
            </a:r>
          </a:p>
          <a:p>
            <a:pPr algn="just"/>
            <a:r>
              <a:rPr lang="en-US" dirty="0"/>
              <a:t/>
            </a:r>
            <a:br>
              <a:rPr lang="en-US" dirty="0"/>
            </a:br>
            <a:endParaRPr lang="en-US" dirty="0"/>
          </a:p>
          <a:p>
            <a:pPr algn="just"/>
            <a:endParaRPr lang="en-US" dirty="0"/>
          </a:p>
          <a:p>
            <a:endParaRPr lang="en-US" dirty="0"/>
          </a:p>
        </p:txBody>
      </p:sp>
    </p:spTree>
    <p:extLst>
      <p:ext uri="{BB962C8B-B14F-4D97-AF65-F5344CB8AC3E}">
        <p14:creationId xmlns:p14="http://schemas.microsoft.com/office/powerpoint/2010/main" val="4956045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14400"/>
            <a:ext cx="8229600" cy="5211763"/>
          </a:xfrm>
        </p:spPr>
        <p:txBody>
          <a:bodyPr>
            <a:noAutofit/>
          </a:bodyPr>
          <a:lstStyle/>
          <a:p>
            <a:pPr marL="0" indent="0" algn="just">
              <a:buNone/>
            </a:pPr>
            <a:r>
              <a:rPr lang="en-US" b="1" dirty="0" smtClean="0"/>
              <a:t>(iii) Religious </a:t>
            </a:r>
            <a:r>
              <a:rPr lang="en-US" b="1" dirty="0"/>
              <a:t>Tourism</a:t>
            </a:r>
            <a:endParaRPr lang="en-US" dirty="0"/>
          </a:p>
          <a:p>
            <a:pPr marL="0" indent="0" algn="just">
              <a:buNone/>
            </a:pPr>
            <a:r>
              <a:rPr lang="en-US" dirty="0"/>
              <a:t>The birthplace of 4 major religions, namely Buddhism, Hinduism, Jainism, and Sikhism, pilgrimages have been a part of the country since early ages. Along with these, due to the invasion by the Mughals, and Portuguese and French colonializations, imprints of other religions like Islam and Christianity have been established in India. Tourism to monasteries, temples, mosques, churches, as well as </a:t>
            </a:r>
            <a:r>
              <a:rPr lang="en-US" dirty="0" smtClean="0"/>
              <a:t>other</a:t>
            </a:r>
            <a:endParaRPr lang="en-US" dirty="0"/>
          </a:p>
        </p:txBody>
      </p:sp>
    </p:spTree>
    <p:extLst>
      <p:ext uri="{BB962C8B-B14F-4D97-AF65-F5344CB8AC3E}">
        <p14:creationId xmlns:p14="http://schemas.microsoft.com/office/powerpoint/2010/main" val="5024014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14400"/>
            <a:ext cx="8229600" cy="5211763"/>
          </a:xfrm>
        </p:spPr>
        <p:txBody>
          <a:bodyPr>
            <a:noAutofit/>
          </a:bodyPr>
          <a:lstStyle/>
          <a:p>
            <a:pPr marL="0" indent="0" algn="just">
              <a:buNone/>
            </a:pPr>
            <a:r>
              <a:rPr lang="en-US" dirty="0"/>
              <a:t>religiously significant places includes religious tourism. Until recently, this form was mainly domestic. However, due to recent developments, these sites have started attracting foreigners. Most of the tourism in this domain has been to the state of Tamil Nadu, known for its ancient temples, statues, and caves, etc</a:t>
            </a:r>
            <a:r>
              <a:rPr lang="en-US" dirty="0" smtClean="0"/>
              <a:t>.</a:t>
            </a:r>
            <a:endParaRPr lang="en-US" dirty="0"/>
          </a:p>
        </p:txBody>
      </p:sp>
    </p:spTree>
    <p:extLst>
      <p:ext uri="{BB962C8B-B14F-4D97-AF65-F5344CB8AC3E}">
        <p14:creationId xmlns:p14="http://schemas.microsoft.com/office/powerpoint/2010/main" val="3321341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685800"/>
            <a:ext cx="8229600" cy="5440363"/>
          </a:xfrm>
        </p:spPr>
        <p:txBody>
          <a:bodyPr>
            <a:noAutofit/>
          </a:bodyPr>
          <a:lstStyle/>
          <a:p>
            <a:pPr marL="0" indent="0">
              <a:buNone/>
            </a:pPr>
            <a:r>
              <a:rPr lang="en-US" b="1" dirty="0" smtClean="0"/>
              <a:t>Composition </a:t>
            </a:r>
            <a:r>
              <a:rPr lang="en-US" b="1" dirty="0"/>
              <a:t>of Service Sector in India</a:t>
            </a:r>
            <a:endParaRPr lang="en-US" dirty="0"/>
          </a:p>
          <a:p>
            <a:pPr marL="0" indent="0">
              <a:buNone/>
            </a:pPr>
            <a:r>
              <a:rPr lang="en-US" dirty="0"/>
              <a:t>In India, the national income classification given by Central Statistical Organization is followed. In the National Income Accounting in India, service sector includes the following:</a:t>
            </a:r>
          </a:p>
          <a:p>
            <a:pPr marL="0" indent="0">
              <a:buNone/>
            </a:pPr>
            <a:r>
              <a:rPr lang="en-US" dirty="0"/>
              <a:t>1.</a:t>
            </a:r>
            <a:r>
              <a:rPr lang="en-US" b="1" dirty="0"/>
              <a:t> Trade, hotels and restaurants</a:t>
            </a:r>
            <a:r>
              <a:rPr lang="en-US" dirty="0"/>
              <a:t>:</a:t>
            </a:r>
          </a:p>
          <a:p>
            <a:pPr marL="0" indent="0">
              <a:buNone/>
            </a:pPr>
            <a:r>
              <a:rPr lang="en-US" dirty="0"/>
              <a:t>a. Trade</a:t>
            </a:r>
          </a:p>
          <a:p>
            <a:pPr marL="0" indent="0">
              <a:buNone/>
            </a:pPr>
            <a:r>
              <a:rPr lang="en-US" dirty="0"/>
              <a:t>b. Hotels and restaurants</a:t>
            </a:r>
          </a:p>
          <a:p>
            <a:pPr marL="0" indent="0">
              <a:buNone/>
            </a:pPr>
            <a:r>
              <a:rPr lang="en-US" dirty="0"/>
              <a:t>2.</a:t>
            </a:r>
            <a:r>
              <a:rPr lang="en-US" b="1" dirty="0"/>
              <a:t> Transport, storage and communication</a:t>
            </a:r>
            <a:endParaRPr lang="en-US" dirty="0"/>
          </a:p>
          <a:p>
            <a:pPr marL="0" indent="0">
              <a:buNone/>
            </a:pPr>
            <a:r>
              <a:rPr lang="en-US" dirty="0"/>
              <a:t>a. Railways</a:t>
            </a:r>
          </a:p>
          <a:p>
            <a:endParaRPr lang="en-US" dirty="0"/>
          </a:p>
        </p:txBody>
      </p:sp>
    </p:spTree>
    <p:extLst>
      <p:ext uri="{BB962C8B-B14F-4D97-AF65-F5344CB8AC3E}">
        <p14:creationId xmlns:p14="http://schemas.microsoft.com/office/powerpoint/2010/main" val="31756744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838200"/>
            <a:ext cx="8229600" cy="5287963"/>
          </a:xfrm>
        </p:spPr>
        <p:txBody>
          <a:bodyPr>
            <a:noAutofit/>
          </a:bodyPr>
          <a:lstStyle/>
          <a:p>
            <a:pPr marL="0" indent="0" algn="just">
              <a:buNone/>
            </a:pPr>
            <a:r>
              <a:rPr lang="en-US" b="1" dirty="0"/>
              <a:t>(iv) Cruise Tourism</a:t>
            </a:r>
            <a:endParaRPr lang="en-US" dirty="0"/>
          </a:p>
          <a:p>
            <a:pPr marL="0" indent="0" algn="just">
              <a:buNone/>
            </a:pPr>
            <a:r>
              <a:rPr lang="en-US" dirty="0"/>
              <a:t>With a large capacity for development, cruise tourism in India is an upcoming industry. Being the most luxurious of the world’s tourism industry, its effect in India has been limited due to several reasons. However, recent initiatives and developments have opened up a pathway to improve this sector. Cruises are basically ships or boats that provide special amenities like pools, hotels, restaurants, </a:t>
            </a:r>
            <a:r>
              <a:rPr lang="en-US" dirty="0" err="1"/>
              <a:t>etc</a:t>
            </a:r>
            <a:r>
              <a:rPr lang="en-US" dirty="0"/>
              <a:t> along with </a:t>
            </a:r>
            <a:r>
              <a:rPr lang="en-US" dirty="0" smtClean="0"/>
              <a:t>the</a:t>
            </a:r>
            <a:endParaRPr lang="en-US" dirty="0"/>
          </a:p>
        </p:txBody>
      </p:sp>
    </p:spTree>
    <p:extLst>
      <p:ext uri="{BB962C8B-B14F-4D97-AF65-F5344CB8AC3E}">
        <p14:creationId xmlns:p14="http://schemas.microsoft.com/office/powerpoint/2010/main" val="650531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838200"/>
            <a:ext cx="8229600" cy="5287963"/>
          </a:xfrm>
        </p:spPr>
        <p:txBody>
          <a:bodyPr>
            <a:noAutofit/>
          </a:bodyPr>
          <a:lstStyle/>
          <a:p>
            <a:pPr marL="0" indent="0" algn="just">
              <a:buNone/>
            </a:pPr>
            <a:r>
              <a:rPr lang="en-US" dirty="0"/>
              <a:t>journey from one destination to another. As of now, cruise tourism is limited to river tourism, and other forms of domestic tourism with cruises mainly operating between Mumbai-Goa, as well as to Maldives, Lakshadweep, and a few other places. River tourism in India can be seen in the river Ganges, and in the backwaters of </a:t>
            </a:r>
            <a:r>
              <a:rPr lang="en-US" dirty="0" err="1"/>
              <a:t>Alleppey</a:t>
            </a:r>
            <a:r>
              <a:rPr lang="en-US" dirty="0"/>
              <a:t> in Kerala.   </a:t>
            </a:r>
          </a:p>
        </p:txBody>
      </p:sp>
    </p:spTree>
    <p:extLst>
      <p:ext uri="{BB962C8B-B14F-4D97-AF65-F5344CB8AC3E}">
        <p14:creationId xmlns:p14="http://schemas.microsoft.com/office/powerpoint/2010/main" val="24403756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762000"/>
            <a:ext cx="8229600" cy="5364163"/>
          </a:xfrm>
        </p:spPr>
        <p:txBody>
          <a:bodyPr>
            <a:noAutofit/>
          </a:bodyPr>
          <a:lstStyle/>
          <a:p>
            <a:pPr marL="0" indent="0" algn="just">
              <a:buNone/>
            </a:pPr>
            <a:r>
              <a:rPr lang="en-US" dirty="0" smtClean="0"/>
              <a:t>(v) </a:t>
            </a:r>
            <a:r>
              <a:rPr lang="en-US" b="1" dirty="0"/>
              <a:t>Adventure Tourism</a:t>
            </a:r>
            <a:endParaRPr lang="en-US" dirty="0"/>
          </a:p>
          <a:p>
            <a:pPr marL="0" indent="0" algn="just">
              <a:buNone/>
            </a:pPr>
            <a:r>
              <a:rPr lang="en-US" dirty="0"/>
              <a:t>Being a modern form of tourism targeting adventure enthusiasts, adventure tourism involves exploring and travelling to remote areas and exotic locations. These activities can include trekking, white water rafting, skiing, surfing, rock climbing, skydiving, and so on. India, being very diverse in terms of even terrains and climates makes several types of adventure tourism possible. The adrenaline </a:t>
            </a:r>
            <a:r>
              <a:rPr lang="en-US" dirty="0" smtClean="0"/>
              <a:t>pumping</a:t>
            </a:r>
            <a:endParaRPr lang="en-US" dirty="0"/>
          </a:p>
        </p:txBody>
      </p:sp>
    </p:spTree>
    <p:extLst>
      <p:ext uri="{BB962C8B-B14F-4D97-AF65-F5344CB8AC3E}">
        <p14:creationId xmlns:p14="http://schemas.microsoft.com/office/powerpoint/2010/main" val="38491427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90600"/>
            <a:ext cx="8229600" cy="5135563"/>
          </a:xfrm>
        </p:spPr>
        <p:txBody>
          <a:bodyPr>
            <a:noAutofit/>
          </a:bodyPr>
          <a:lstStyle/>
          <a:p>
            <a:pPr marL="0" indent="0" algn="just">
              <a:buNone/>
            </a:pPr>
            <a:r>
              <a:rPr lang="en-US" dirty="0"/>
              <a:t>nature of this attracts a large number of tourists from all over India as well as the world. The most notable mentions are </a:t>
            </a:r>
            <a:r>
              <a:rPr lang="en-US" dirty="0" err="1"/>
              <a:t>Uttrakhand</a:t>
            </a:r>
            <a:r>
              <a:rPr lang="en-US" dirty="0"/>
              <a:t>, Himachal Pradesh, The Himalayas, </a:t>
            </a:r>
            <a:r>
              <a:rPr lang="en-US" dirty="0" err="1"/>
              <a:t>Ladakh</a:t>
            </a:r>
            <a:r>
              <a:rPr lang="en-US" dirty="0"/>
              <a:t>, etc</a:t>
            </a:r>
            <a:r>
              <a:rPr lang="en-US" dirty="0" smtClean="0"/>
              <a:t>.</a:t>
            </a:r>
          </a:p>
          <a:p>
            <a:pPr marL="0" indent="0" algn="just">
              <a:buNone/>
            </a:pPr>
            <a:r>
              <a:rPr lang="en-US" b="1" dirty="0" smtClean="0"/>
              <a:t>(vi) Wellness </a:t>
            </a:r>
            <a:r>
              <a:rPr lang="en-US" b="1" dirty="0"/>
              <a:t>Tourism</a:t>
            </a:r>
            <a:endParaRPr lang="en-US" dirty="0"/>
          </a:p>
          <a:p>
            <a:pPr marL="0" indent="0" algn="just">
              <a:buNone/>
            </a:pPr>
            <a:r>
              <a:rPr lang="en-US" dirty="0"/>
              <a:t>Similar to healthcare, India is a well-known hotspot for spirituality and wellness. With an environment that enhances </a:t>
            </a:r>
            <a:r>
              <a:rPr lang="en-US" dirty="0" err="1"/>
              <a:t>tranquillity</a:t>
            </a:r>
            <a:r>
              <a:rPr lang="en-US" dirty="0"/>
              <a:t>, India attracts quite a number of people for </a:t>
            </a:r>
            <a:r>
              <a:rPr lang="en-US" dirty="0" smtClean="0"/>
              <a:t>various</a:t>
            </a:r>
            <a:endParaRPr lang="en-US" dirty="0"/>
          </a:p>
          <a:p>
            <a:pPr algn="just"/>
            <a:endParaRPr lang="en-US" dirty="0"/>
          </a:p>
          <a:p>
            <a:pPr algn="just"/>
            <a:endParaRPr lang="en-US" dirty="0"/>
          </a:p>
          <a:p>
            <a:pPr algn="just"/>
            <a:endParaRPr lang="en-US" dirty="0"/>
          </a:p>
          <a:p>
            <a:pPr marL="0" indent="0" algn="just">
              <a:buNone/>
            </a:pPr>
            <a:endParaRPr lang="en-US" dirty="0"/>
          </a:p>
          <a:p>
            <a:pPr marL="0" indent="0" algn="just">
              <a:buNone/>
            </a:pPr>
            <a:endParaRPr lang="en-US" dirty="0"/>
          </a:p>
        </p:txBody>
      </p:sp>
    </p:spTree>
    <p:extLst>
      <p:ext uri="{BB962C8B-B14F-4D97-AF65-F5344CB8AC3E}">
        <p14:creationId xmlns:p14="http://schemas.microsoft.com/office/powerpoint/2010/main" val="14238445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381000" y="1143000"/>
            <a:ext cx="8229600" cy="5059363"/>
          </a:xfrm>
        </p:spPr>
        <p:txBody>
          <a:bodyPr>
            <a:noAutofit/>
          </a:bodyPr>
          <a:lstStyle/>
          <a:p>
            <a:pPr marL="0" indent="0" algn="just">
              <a:buNone/>
            </a:pPr>
            <a:r>
              <a:rPr lang="en-US" dirty="0"/>
              <a:t>activities that are focused on improving one’s health and wellness. Body massages, yoga, meditation training, nutrition programs, </a:t>
            </a:r>
            <a:r>
              <a:rPr lang="en-US" dirty="0" err="1"/>
              <a:t>etc</a:t>
            </a:r>
            <a:r>
              <a:rPr lang="en-US" dirty="0"/>
              <a:t> are a few of the services under this category.   </a:t>
            </a:r>
          </a:p>
          <a:p>
            <a:pPr marL="0" indent="0" algn="just">
              <a:buNone/>
            </a:pPr>
            <a:r>
              <a:rPr lang="en-US" b="1" dirty="0" smtClean="0"/>
              <a:t>(vii) Cultural </a:t>
            </a:r>
            <a:r>
              <a:rPr lang="en-US" b="1" dirty="0"/>
              <a:t>Tourism</a:t>
            </a:r>
            <a:endParaRPr lang="en-US" dirty="0"/>
          </a:p>
          <a:p>
            <a:pPr marL="0" indent="0" algn="just">
              <a:buNone/>
            </a:pPr>
            <a:r>
              <a:rPr lang="en-US" dirty="0"/>
              <a:t>One major thing that separates India from other countries is its rich culture and heritage. And this is also one of the main reasons why </a:t>
            </a:r>
            <a:r>
              <a:rPr lang="en-US" dirty="0" smtClean="0"/>
              <a:t>tourists </a:t>
            </a:r>
            <a:r>
              <a:rPr lang="en-US" dirty="0"/>
              <a:t>visit the country. With several fairs, festivals, architectural sites, and so on, the </a:t>
            </a:r>
            <a:r>
              <a:rPr lang="en-US" dirty="0" smtClean="0"/>
              <a:t>cultural</a:t>
            </a:r>
            <a:endParaRPr lang="en-US" dirty="0"/>
          </a:p>
        </p:txBody>
      </p:sp>
    </p:spTree>
    <p:extLst>
      <p:ext uri="{BB962C8B-B14F-4D97-AF65-F5344CB8AC3E}">
        <p14:creationId xmlns:p14="http://schemas.microsoft.com/office/powerpoint/2010/main" val="26218590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14400"/>
            <a:ext cx="8229600" cy="5211763"/>
          </a:xfrm>
        </p:spPr>
        <p:txBody>
          <a:bodyPr>
            <a:noAutofit/>
          </a:bodyPr>
          <a:lstStyle/>
          <a:p>
            <a:pPr marL="0" indent="0">
              <a:buNone/>
            </a:pPr>
            <a:r>
              <a:rPr lang="en-US" dirty="0"/>
              <a:t>tourism in India is booming and is always going to be a crowd </a:t>
            </a:r>
            <a:r>
              <a:rPr lang="en-US" dirty="0" smtClean="0"/>
              <a:t> puller</a:t>
            </a:r>
            <a:r>
              <a:rPr lang="en-US" dirty="0"/>
              <a:t>. Being ruled by several rulers in the past, they all left behind a piece of their history and heritage leaving an impact on the country. As a result, every region in India has a different array of culture, food, music, and tradition. Some of the major states for these are Tamil Nadu, Uttaranchal, Uttar Pradesh, etc</a:t>
            </a:r>
            <a:r>
              <a:rPr lang="en-US" dirty="0" smtClean="0"/>
              <a:t>.</a:t>
            </a:r>
            <a:endParaRPr lang="en-US" dirty="0"/>
          </a:p>
        </p:txBody>
      </p:sp>
    </p:spTree>
    <p:extLst>
      <p:ext uri="{BB962C8B-B14F-4D97-AF65-F5344CB8AC3E}">
        <p14:creationId xmlns:p14="http://schemas.microsoft.com/office/powerpoint/2010/main" val="24088621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14400"/>
            <a:ext cx="8229600" cy="5211763"/>
          </a:xfrm>
        </p:spPr>
        <p:txBody>
          <a:bodyPr>
            <a:noAutofit/>
          </a:bodyPr>
          <a:lstStyle/>
          <a:p>
            <a:pPr marL="0" indent="0">
              <a:buNone/>
            </a:pPr>
            <a:r>
              <a:rPr lang="en-US" b="1" dirty="0" smtClean="0"/>
              <a:t>(viii) Leisure </a:t>
            </a:r>
            <a:r>
              <a:rPr lang="en-US" b="1" dirty="0"/>
              <a:t>Tourism</a:t>
            </a:r>
            <a:endParaRPr lang="en-US" dirty="0"/>
          </a:p>
          <a:p>
            <a:pPr marL="0" indent="0">
              <a:buNone/>
            </a:pPr>
            <a:r>
              <a:rPr lang="en-US" dirty="0"/>
              <a:t>Known for the coastal lines, hill stations, and lakes, people visiting India to enjoy these come under the category of leisure tourism. Even though a significant amount of this is domestic, it certainly does attract several foreigners too. The French colony of Pondicherry and the Portuguese influenced Goa are two of the most visited places for its beaches, attracting </a:t>
            </a:r>
            <a:r>
              <a:rPr lang="en-US" dirty="0" smtClean="0"/>
              <a:t>several</a:t>
            </a:r>
            <a:endParaRPr lang="en-US" dirty="0"/>
          </a:p>
        </p:txBody>
      </p:sp>
    </p:spTree>
    <p:extLst>
      <p:ext uri="{BB962C8B-B14F-4D97-AF65-F5344CB8AC3E}">
        <p14:creationId xmlns:p14="http://schemas.microsoft.com/office/powerpoint/2010/main" val="19717145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838200"/>
            <a:ext cx="8229600" cy="5287963"/>
          </a:xfrm>
        </p:spPr>
        <p:txBody>
          <a:bodyPr>
            <a:noAutofit/>
          </a:bodyPr>
          <a:lstStyle/>
          <a:p>
            <a:pPr marL="0" indent="0" algn="just">
              <a:buNone/>
            </a:pPr>
            <a:r>
              <a:rPr lang="en-US" dirty="0"/>
              <a:t>foreigners. Mount Abu, </a:t>
            </a:r>
            <a:r>
              <a:rPr lang="en-US" dirty="0" err="1"/>
              <a:t>Kullu-Manali</a:t>
            </a:r>
            <a:r>
              <a:rPr lang="en-US" dirty="0"/>
              <a:t>, </a:t>
            </a:r>
            <a:r>
              <a:rPr lang="en-US" dirty="0" err="1"/>
              <a:t>Ooty</a:t>
            </a:r>
            <a:r>
              <a:rPr lang="en-US" dirty="0"/>
              <a:t>, </a:t>
            </a:r>
            <a:r>
              <a:rPr lang="en-US" dirty="0" err="1"/>
              <a:t>Mahabaleshwar</a:t>
            </a:r>
            <a:r>
              <a:rPr lang="en-US" dirty="0"/>
              <a:t>, </a:t>
            </a:r>
            <a:r>
              <a:rPr lang="en-US" dirty="0" err="1"/>
              <a:t>etc</a:t>
            </a:r>
            <a:r>
              <a:rPr lang="en-US" dirty="0"/>
              <a:t> are famous hill stations that attract a lot of domestic tourists. </a:t>
            </a:r>
          </a:p>
          <a:p>
            <a:pPr marL="0" indent="0" algn="just">
              <a:buNone/>
            </a:pPr>
            <a:r>
              <a:rPr lang="en-US" dirty="0" smtClean="0"/>
              <a:t>4. Important role of Tourism Ministry and </a:t>
            </a:r>
            <a:r>
              <a:rPr lang="en-US" dirty="0" smtClean="0"/>
              <a:t>Government</a:t>
            </a:r>
          </a:p>
          <a:p>
            <a:pPr marL="0" indent="0" algn="just">
              <a:buNone/>
            </a:pPr>
            <a:r>
              <a:rPr lang="en-US" dirty="0"/>
              <a:t>The steps taken by Govt. </a:t>
            </a:r>
            <a:r>
              <a:rPr lang="en-US" dirty="0" smtClean="0"/>
              <a:t>are </a:t>
            </a:r>
          </a:p>
          <a:p>
            <a:pPr marL="0" indent="0" algn="just">
              <a:buNone/>
            </a:pPr>
            <a:r>
              <a:rPr lang="en-US" dirty="0" smtClean="0"/>
              <a:t> </a:t>
            </a:r>
            <a:r>
              <a:rPr lang="en-US" dirty="0"/>
              <a:t>a</a:t>
            </a:r>
            <a:r>
              <a:rPr lang="en-US" dirty="0" smtClean="0"/>
              <a:t>} </a:t>
            </a:r>
            <a:r>
              <a:rPr lang="en-US" dirty="0"/>
              <a:t>Plans for regional development with the help of tourism where other industries are not in their best</a:t>
            </a:r>
            <a:r>
              <a:rPr lang="en-US" dirty="0" smtClean="0"/>
              <a:t>.</a:t>
            </a:r>
            <a:endParaRPr lang="en-US" dirty="0"/>
          </a:p>
        </p:txBody>
      </p:sp>
    </p:spTree>
    <p:extLst>
      <p:ext uri="{BB962C8B-B14F-4D97-AF65-F5344CB8AC3E}">
        <p14:creationId xmlns:p14="http://schemas.microsoft.com/office/powerpoint/2010/main" val="37039459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838200"/>
            <a:ext cx="8229600" cy="5287963"/>
          </a:xfrm>
        </p:spPr>
        <p:txBody>
          <a:bodyPr>
            <a:noAutofit/>
          </a:bodyPr>
          <a:lstStyle/>
          <a:p>
            <a:pPr marL="0" indent="0" algn="just">
              <a:buNone/>
            </a:pPr>
            <a:r>
              <a:rPr lang="en-US" dirty="0" smtClean="0"/>
              <a:t>b} </a:t>
            </a:r>
            <a:r>
              <a:rPr lang="en-US" dirty="0"/>
              <a:t>Started one – window policy to boost the direct and as well as indirect investment in tourism.</a:t>
            </a:r>
          </a:p>
          <a:p>
            <a:pPr marL="0" indent="0" algn="just">
              <a:buNone/>
            </a:pPr>
            <a:r>
              <a:rPr lang="en-US" dirty="0" smtClean="0"/>
              <a:t>c} </a:t>
            </a:r>
            <a:r>
              <a:rPr lang="en-US" dirty="0"/>
              <a:t>Plans preservation of cultural, heritage and environment at tourist destinations to attract more tourists.</a:t>
            </a:r>
          </a:p>
          <a:p>
            <a:pPr marL="0" indent="0" algn="just">
              <a:buNone/>
            </a:pPr>
            <a:r>
              <a:rPr lang="en-US" dirty="0" smtClean="0"/>
              <a:t>d} </a:t>
            </a:r>
            <a:r>
              <a:rPr lang="en-US" dirty="0"/>
              <a:t>Development of infrastructure to meet the present and future needs of tourist</a:t>
            </a:r>
            <a:r>
              <a:rPr lang="en-US" dirty="0" smtClean="0"/>
              <a:t>.</a:t>
            </a:r>
            <a:endParaRPr lang="en-US" dirty="0"/>
          </a:p>
        </p:txBody>
      </p:sp>
    </p:spTree>
    <p:extLst>
      <p:ext uri="{BB962C8B-B14F-4D97-AF65-F5344CB8AC3E}">
        <p14:creationId xmlns:p14="http://schemas.microsoft.com/office/powerpoint/2010/main" val="24345846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533400" y="838200"/>
            <a:ext cx="8229600" cy="5257800"/>
          </a:xfrm>
        </p:spPr>
        <p:txBody>
          <a:bodyPr>
            <a:noAutofit/>
          </a:bodyPr>
          <a:lstStyle/>
          <a:p>
            <a:pPr marL="0" indent="0" algn="just">
              <a:buNone/>
            </a:pPr>
            <a:r>
              <a:rPr lang="en-US" dirty="0" smtClean="0"/>
              <a:t>e} </a:t>
            </a:r>
            <a:r>
              <a:rPr lang="en-US" dirty="0"/>
              <a:t>Started different types of luxurious trains like Palace on Wheels, Royal Orient or Deccan Queens.</a:t>
            </a:r>
          </a:p>
          <a:p>
            <a:pPr marL="0" indent="0" algn="just">
              <a:buNone/>
            </a:pPr>
            <a:r>
              <a:rPr lang="en-US" dirty="0" smtClean="0"/>
              <a:t>f} </a:t>
            </a:r>
            <a:r>
              <a:rPr lang="en-US" dirty="0"/>
              <a:t>Developing basic infrastructure.</a:t>
            </a:r>
          </a:p>
          <a:p>
            <a:pPr marL="0" indent="0" algn="just">
              <a:buNone/>
            </a:pPr>
            <a:r>
              <a:rPr lang="en-US" dirty="0" smtClean="0"/>
              <a:t>g} </a:t>
            </a:r>
            <a:r>
              <a:rPr lang="en-US" dirty="0"/>
              <a:t>Started overseas offices at different countries to promote India as a tourism destination.</a:t>
            </a:r>
          </a:p>
          <a:p>
            <a:pPr marL="0" indent="0" algn="just">
              <a:buNone/>
            </a:pPr>
            <a:r>
              <a:rPr lang="en-US" dirty="0" smtClean="0"/>
              <a:t>h} </a:t>
            </a:r>
            <a:r>
              <a:rPr lang="en-US" dirty="0"/>
              <a:t>Proper coordination between the states and central tourism departments been ordered to develop the destinations</a:t>
            </a:r>
            <a:r>
              <a:rPr lang="en-US" dirty="0" smtClean="0"/>
              <a:t>.</a:t>
            </a:r>
            <a:endParaRPr lang="en-US" dirty="0"/>
          </a:p>
        </p:txBody>
      </p:sp>
    </p:spTree>
    <p:extLst>
      <p:ext uri="{BB962C8B-B14F-4D97-AF65-F5344CB8AC3E}">
        <p14:creationId xmlns:p14="http://schemas.microsoft.com/office/powerpoint/2010/main" val="1743300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838200"/>
            <a:ext cx="8229600" cy="5287963"/>
          </a:xfrm>
        </p:spPr>
        <p:txBody>
          <a:bodyPr>
            <a:normAutofit fontScale="92500" lnSpcReduction="20000"/>
          </a:bodyPr>
          <a:lstStyle/>
          <a:p>
            <a:pPr marL="0" indent="0">
              <a:buNone/>
            </a:pPr>
            <a:r>
              <a:rPr lang="en-US" dirty="0" smtClean="0"/>
              <a:t>b. Transport by other means</a:t>
            </a:r>
          </a:p>
          <a:p>
            <a:pPr marL="0" indent="0">
              <a:buNone/>
            </a:pPr>
            <a:r>
              <a:rPr lang="en-US" dirty="0" smtClean="0"/>
              <a:t>c. Storage</a:t>
            </a:r>
          </a:p>
          <a:p>
            <a:pPr marL="0" indent="0">
              <a:buNone/>
            </a:pPr>
            <a:r>
              <a:rPr lang="en-US" dirty="0" smtClean="0"/>
              <a:t>d. Communication</a:t>
            </a:r>
          </a:p>
          <a:p>
            <a:pPr marL="0" indent="0">
              <a:buNone/>
            </a:pPr>
            <a:r>
              <a:rPr lang="en-US" dirty="0" smtClean="0"/>
              <a:t>3.</a:t>
            </a:r>
            <a:r>
              <a:rPr lang="en-US" b="1" dirty="0" smtClean="0"/>
              <a:t> Financing, Insurance, Real Estate and Business Services</a:t>
            </a:r>
            <a:endParaRPr lang="en-US" dirty="0" smtClean="0"/>
          </a:p>
          <a:p>
            <a:pPr marL="0" indent="0">
              <a:buNone/>
            </a:pPr>
            <a:r>
              <a:rPr lang="en-US" dirty="0" smtClean="0"/>
              <a:t>a. Banking and Insurance</a:t>
            </a:r>
          </a:p>
          <a:p>
            <a:pPr marL="0" indent="0">
              <a:buNone/>
            </a:pPr>
            <a:r>
              <a:rPr lang="en-US" dirty="0" smtClean="0"/>
              <a:t>b. Real Estate, Ownership of Dwellings and Business Services</a:t>
            </a:r>
          </a:p>
          <a:p>
            <a:pPr marL="0" indent="0">
              <a:buNone/>
            </a:pPr>
            <a:r>
              <a:rPr lang="en-US" dirty="0" smtClean="0"/>
              <a:t>4.</a:t>
            </a:r>
            <a:r>
              <a:rPr lang="en-US" b="1" dirty="0" smtClean="0"/>
              <a:t> Community, Social and Personal services</a:t>
            </a:r>
            <a:endParaRPr lang="en-US" dirty="0" smtClean="0"/>
          </a:p>
          <a:p>
            <a:pPr marL="0" indent="0">
              <a:buNone/>
            </a:pPr>
            <a:r>
              <a:rPr lang="en-US" dirty="0" smtClean="0"/>
              <a:t>a. Public Administration and Defense (PA &amp; D)</a:t>
            </a:r>
          </a:p>
          <a:p>
            <a:pPr marL="0" indent="0">
              <a:buNone/>
            </a:pPr>
            <a:r>
              <a:rPr lang="en-US" dirty="0" smtClean="0"/>
              <a:t>b.</a:t>
            </a:r>
            <a:r>
              <a:rPr lang="en-US" b="1" dirty="0" smtClean="0"/>
              <a:t> </a:t>
            </a:r>
            <a:r>
              <a:rPr lang="en-US" dirty="0" smtClean="0"/>
              <a:t>Other services</a:t>
            </a:r>
          </a:p>
          <a:p>
            <a:endParaRPr lang="en-US" dirty="0"/>
          </a:p>
        </p:txBody>
      </p:sp>
    </p:spTree>
    <p:extLst>
      <p:ext uri="{BB962C8B-B14F-4D97-AF65-F5344CB8AC3E}">
        <p14:creationId xmlns:p14="http://schemas.microsoft.com/office/powerpoint/2010/main" val="26974104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14400"/>
            <a:ext cx="8229600" cy="5211763"/>
          </a:xfrm>
        </p:spPr>
        <p:txBody>
          <a:bodyPr>
            <a:noAutofit/>
          </a:bodyPr>
          <a:lstStyle/>
          <a:p>
            <a:pPr marL="0" indent="0" algn="just">
              <a:buNone/>
            </a:pPr>
            <a:r>
              <a:rPr lang="en-US" dirty="0" smtClean="0"/>
              <a:t>i</a:t>
            </a:r>
            <a:r>
              <a:rPr lang="en-US" dirty="0" smtClean="0"/>
              <a:t>} </a:t>
            </a:r>
            <a:r>
              <a:rPr lang="en-US" dirty="0"/>
              <a:t>Started different packages to attract for those destinations attracting more tourists.</a:t>
            </a:r>
          </a:p>
          <a:p>
            <a:pPr marL="0" indent="0" algn="just">
              <a:buNone/>
            </a:pPr>
            <a:r>
              <a:rPr lang="en-US" dirty="0"/>
              <a:t>j</a:t>
            </a:r>
            <a:r>
              <a:rPr lang="en-US" dirty="0" smtClean="0"/>
              <a:t>} </a:t>
            </a:r>
            <a:r>
              <a:rPr lang="en-US" dirty="0"/>
              <a:t>Developed different Tourism Circuits like Golden Triangle or Buddhist Circuit to attract more tourists.</a:t>
            </a:r>
          </a:p>
          <a:p>
            <a:pPr marL="0" indent="0" algn="just">
              <a:buNone/>
            </a:pPr>
            <a:r>
              <a:rPr lang="en-US" dirty="0"/>
              <a:t>k</a:t>
            </a:r>
            <a:r>
              <a:rPr lang="en-US" dirty="0" smtClean="0"/>
              <a:t>} </a:t>
            </a:r>
            <a:r>
              <a:rPr lang="en-US" dirty="0"/>
              <a:t>ITDC is now taking part in different tourism fairs all over the world.</a:t>
            </a:r>
          </a:p>
          <a:p>
            <a:pPr marL="0" indent="0" algn="just">
              <a:buNone/>
            </a:pPr>
            <a:r>
              <a:rPr lang="en-US" dirty="0"/>
              <a:t>l</a:t>
            </a:r>
            <a:r>
              <a:rPr lang="en-US" dirty="0" smtClean="0"/>
              <a:t>} </a:t>
            </a:r>
            <a:r>
              <a:rPr lang="en-US" dirty="0"/>
              <a:t>Trying to provide best of the services in Air India and in Indian Rail.</a:t>
            </a:r>
          </a:p>
          <a:p>
            <a:pPr marL="0" indent="0" algn="just">
              <a:buNone/>
            </a:pPr>
            <a:endParaRPr lang="en-US" dirty="0"/>
          </a:p>
          <a:p>
            <a:pPr marL="0" indent="0" algn="just">
              <a:buNone/>
            </a:pPr>
            <a:endParaRPr lang="en-US" dirty="0"/>
          </a:p>
          <a:p>
            <a:pPr algn="just"/>
            <a:endParaRPr lang="en-US" dirty="0"/>
          </a:p>
          <a:p>
            <a:pPr marL="0" indent="0" algn="just">
              <a:buNone/>
            </a:pPr>
            <a:endParaRPr lang="en-US" dirty="0"/>
          </a:p>
          <a:p>
            <a:pPr algn="just"/>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16573087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14400"/>
            <a:ext cx="8229600" cy="5211763"/>
          </a:xfrm>
        </p:spPr>
        <p:txBody>
          <a:bodyPr/>
          <a:lstStyle/>
          <a:p>
            <a:pPr marL="0" indent="0">
              <a:buNone/>
            </a:pPr>
            <a:r>
              <a:rPr lang="en-US" dirty="0"/>
              <a:t>m</a:t>
            </a:r>
            <a:r>
              <a:rPr lang="en-US" dirty="0" smtClean="0"/>
              <a:t>} </a:t>
            </a:r>
            <a:r>
              <a:rPr lang="en-US" dirty="0"/>
              <a:t>Building accommodation in Govt. level and encouraging the private companies to invest in accommodation sector by giving them different tax benefits</a:t>
            </a:r>
            <a:r>
              <a:rPr lang="en-US" dirty="0" smtClean="0"/>
              <a:t>.</a:t>
            </a:r>
          </a:p>
          <a:p>
            <a:pPr marL="0" indent="0">
              <a:buNone/>
            </a:pPr>
            <a:r>
              <a:rPr lang="en-US" dirty="0" smtClean="0"/>
              <a:t>5. Encourage growth in other sectors- like handicraft, agriculture horticulture </a:t>
            </a:r>
            <a:r>
              <a:rPr lang="en-US" dirty="0" err="1" smtClean="0"/>
              <a:t>etc</a:t>
            </a:r>
            <a:endParaRPr lang="en-US" dirty="0" smtClean="0"/>
          </a:p>
          <a:p>
            <a:pPr marL="0" indent="0">
              <a:buNone/>
            </a:pPr>
            <a:r>
              <a:rPr lang="en-US" dirty="0" smtClean="0"/>
              <a:t>6. Creates Employment opportunities</a:t>
            </a:r>
          </a:p>
          <a:p>
            <a:pPr marL="0" indent="0">
              <a:buNone/>
            </a:pPr>
            <a:r>
              <a:rPr lang="en-US" dirty="0" smtClean="0"/>
              <a:t>7. Provide increasing opportunities for long-term investment</a:t>
            </a:r>
            <a:endParaRPr lang="en-US" dirty="0"/>
          </a:p>
          <a:p>
            <a:pPr marL="0" indent="0">
              <a:buNone/>
            </a:pPr>
            <a:endParaRPr lang="en-US" dirty="0"/>
          </a:p>
        </p:txBody>
      </p:sp>
    </p:spTree>
    <p:extLst>
      <p:ext uri="{BB962C8B-B14F-4D97-AF65-F5344CB8AC3E}">
        <p14:creationId xmlns:p14="http://schemas.microsoft.com/office/powerpoint/2010/main" val="3930032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Tourism Policy 2002</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OBJECTIVES</a:t>
            </a:r>
          </a:p>
          <a:p>
            <a:r>
              <a:rPr lang="en-US" dirty="0" smtClean="0"/>
              <a:t>CREATING </a:t>
            </a:r>
            <a:r>
              <a:rPr lang="en-US" dirty="0"/>
              <a:t>AN INDIA TOURISM BRAND </a:t>
            </a:r>
            <a:r>
              <a:rPr lang="en-US" dirty="0" smtClean="0"/>
              <a:t>POSITION</a:t>
            </a:r>
          </a:p>
          <a:p>
            <a:r>
              <a:rPr lang="en-US" dirty="0"/>
              <a:t>STRATEGIES FOR EFFECTIVE MARKETING</a:t>
            </a:r>
            <a:r>
              <a:rPr lang="en-US" dirty="0" smtClean="0"/>
              <a:t>:</a:t>
            </a:r>
          </a:p>
          <a:p>
            <a:r>
              <a:rPr lang="en-US" dirty="0"/>
              <a:t>CREATION OF WORLD- CLASS INFRASTRUCTURE </a:t>
            </a:r>
            <a:endParaRPr lang="en-US" dirty="0" smtClean="0"/>
          </a:p>
          <a:p>
            <a:r>
              <a:rPr lang="en-US" dirty="0" smtClean="0"/>
              <a:t>POSITIONING AND MAINTAINING TOURISM DEVELOPMENT</a:t>
            </a:r>
          </a:p>
          <a:p>
            <a:r>
              <a:rPr lang="en-US" dirty="0" smtClean="0"/>
              <a:t>ENHANCING AND MAINTAINING THE COMPETITIVENESS OF INDIA AS A TOURIST DESTIBATION</a:t>
            </a:r>
          </a:p>
          <a:p>
            <a:pPr marL="0" indent="0">
              <a:buNone/>
            </a:pPr>
            <a:endParaRPr lang="en-US" dirty="0"/>
          </a:p>
        </p:txBody>
      </p:sp>
    </p:spTree>
    <p:extLst>
      <p:ext uri="{BB962C8B-B14F-4D97-AF65-F5344CB8AC3E}">
        <p14:creationId xmlns:p14="http://schemas.microsoft.com/office/powerpoint/2010/main" val="17052632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14400"/>
            <a:ext cx="8229600" cy="5211763"/>
          </a:xfrm>
        </p:spPr>
        <p:txBody>
          <a:bodyPr>
            <a:noAutofit/>
          </a:bodyPr>
          <a:lstStyle/>
          <a:p>
            <a:pPr marL="0" indent="0">
              <a:buNone/>
            </a:pPr>
            <a:r>
              <a:rPr lang="en-US" dirty="0"/>
              <a:t>The policy document seeks to enhance employment potential within the tourism sector as well as to foster economic integration through developing linkages with other sectors. Broadly the policy paper attempts to: -</a:t>
            </a:r>
            <a:r>
              <a:rPr lang="en-US" b="1" dirty="0"/>
              <a:t>position tourism as a major engine of economic growth;</a:t>
            </a:r>
            <a:endParaRPr lang="en-US" dirty="0"/>
          </a:p>
          <a:p>
            <a:r>
              <a:rPr lang="en-US" b="1" dirty="0"/>
              <a:t>harness the direct and multiplier effects of tourism for employment generation, economic development and providing impetus to rural tourism</a:t>
            </a:r>
            <a:r>
              <a:rPr lang="en-US" b="1" dirty="0" smtClean="0"/>
              <a:t>;</a:t>
            </a:r>
            <a:endParaRPr lang="en-US" dirty="0"/>
          </a:p>
        </p:txBody>
      </p:sp>
    </p:spTree>
    <p:extLst>
      <p:ext uri="{BB962C8B-B14F-4D97-AF65-F5344CB8AC3E}">
        <p14:creationId xmlns:p14="http://schemas.microsoft.com/office/powerpoint/2010/main" val="5802615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14400"/>
            <a:ext cx="8229600" cy="5211763"/>
          </a:xfrm>
        </p:spPr>
        <p:txBody>
          <a:bodyPr>
            <a:noAutofit/>
          </a:bodyPr>
          <a:lstStyle/>
          <a:p>
            <a:r>
              <a:rPr lang="en-US" b="1" dirty="0"/>
              <a:t>focus on domestic tourism as a major driver of tourism growth.</a:t>
            </a:r>
            <a:endParaRPr lang="en-US" dirty="0"/>
          </a:p>
          <a:p>
            <a:r>
              <a:rPr lang="en-US" b="1" dirty="0"/>
              <a:t>position India as a global brand to take advantage of the burgeoning global travel and trade and the vast untapped potential of India as a destination;</a:t>
            </a:r>
            <a:endParaRPr lang="en-US" dirty="0"/>
          </a:p>
          <a:p>
            <a:r>
              <a:rPr lang="en-US" b="1" dirty="0"/>
              <a:t>acknowledges the critical role of private sector with government working as a pro-active facilitator and catalyst</a:t>
            </a:r>
            <a:r>
              <a:rPr lang="en-US" b="1" dirty="0" smtClean="0"/>
              <a:t>;</a:t>
            </a:r>
            <a:endParaRPr lang="en-US" dirty="0"/>
          </a:p>
        </p:txBody>
      </p:sp>
    </p:spTree>
    <p:extLst>
      <p:ext uri="{BB962C8B-B14F-4D97-AF65-F5344CB8AC3E}">
        <p14:creationId xmlns:p14="http://schemas.microsoft.com/office/powerpoint/2010/main" val="37639166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90600"/>
            <a:ext cx="8229600" cy="5135563"/>
          </a:xfrm>
        </p:spPr>
        <p:txBody>
          <a:bodyPr>
            <a:normAutofit/>
          </a:bodyPr>
          <a:lstStyle/>
          <a:p>
            <a:r>
              <a:rPr lang="en-US" b="1" dirty="0"/>
              <a:t>create and develop integrated tourism circuits based on India’s unique civilization, heritage, and culture in partnership with states, private sector and other agencies;</a:t>
            </a:r>
            <a:endParaRPr lang="en-US" dirty="0"/>
          </a:p>
          <a:p>
            <a:r>
              <a:rPr lang="en-US" b="1" dirty="0"/>
              <a:t>ensure that the tourist to India gets physically invigorated, mentally rejuvenated, culturally enriched, spiritually elevated and " feel India from within</a:t>
            </a:r>
            <a:r>
              <a:rPr lang="en-US" b="1" dirty="0" smtClean="0"/>
              <a:t>".</a:t>
            </a:r>
            <a:endParaRPr lang="en-US" dirty="0"/>
          </a:p>
        </p:txBody>
      </p:sp>
    </p:spTree>
    <p:extLst>
      <p:ext uri="{BB962C8B-B14F-4D97-AF65-F5344CB8AC3E}">
        <p14:creationId xmlns:p14="http://schemas.microsoft.com/office/powerpoint/2010/main" val="12455134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Measures for the Development of Tourism in India</a:t>
            </a:r>
            <a:endParaRPr lang="en-US" dirty="0"/>
          </a:p>
        </p:txBody>
      </p:sp>
      <p:sp>
        <p:nvSpPr>
          <p:cNvPr id="3" name="Content Placeholder 2"/>
          <p:cNvSpPr>
            <a:spLocks noGrp="1"/>
          </p:cNvSpPr>
          <p:nvPr>
            <p:ph idx="1"/>
          </p:nvPr>
        </p:nvSpPr>
        <p:spPr/>
        <p:txBody>
          <a:bodyPr>
            <a:normAutofit fontScale="92500"/>
          </a:bodyPr>
          <a:lstStyle/>
          <a:p>
            <a:pPr marL="514350" indent="-514350">
              <a:buAutoNum type="arabicPeriod"/>
            </a:pPr>
            <a:r>
              <a:rPr lang="en-US" dirty="0" smtClean="0"/>
              <a:t>Positioning Tourism as a National Priority</a:t>
            </a:r>
          </a:p>
          <a:p>
            <a:pPr marL="514350" indent="-514350">
              <a:buAutoNum type="arabicPeriod"/>
            </a:pPr>
            <a:r>
              <a:rPr lang="en-US" dirty="0" smtClean="0"/>
              <a:t>Enhancing India's competitiveness as a tourist destination</a:t>
            </a:r>
          </a:p>
          <a:p>
            <a:pPr marL="514350" indent="-514350">
              <a:buAutoNum type="arabicPeriod"/>
            </a:pPr>
            <a:r>
              <a:rPr lang="en-US" dirty="0" smtClean="0"/>
              <a:t>Improving and expanding product development</a:t>
            </a:r>
          </a:p>
          <a:p>
            <a:pPr marL="514350" indent="-514350">
              <a:buAutoNum type="arabicPeriod"/>
            </a:pPr>
            <a:r>
              <a:rPr lang="en-US" dirty="0" smtClean="0"/>
              <a:t>Creation of World class infrastructure</a:t>
            </a:r>
          </a:p>
          <a:p>
            <a:pPr marL="514350" indent="-514350">
              <a:buAutoNum type="arabicPeriod"/>
            </a:pPr>
            <a:r>
              <a:rPr lang="en-US" dirty="0" smtClean="0"/>
              <a:t>Effective marketing strategies</a:t>
            </a:r>
          </a:p>
          <a:p>
            <a:pPr marL="514350" indent="-514350">
              <a:buAutoNum type="arabicPeriod"/>
            </a:pPr>
            <a:r>
              <a:rPr lang="en-US" dirty="0" smtClean="0"/>
              <a:t>Creating an India tourism brand position</a:t>
            </a:r>
          </a:p>
          <a:p>
            <a:pPr marL="514350" indent="-514350">
              <a:buAutoNum type="arabicPeriod"/>
            </a:pPr>
            <a:r>
              <a:rPr lang="en-US" smtClean="0"/>
              <a:t>Security Measure</a:t>
            </a:r>
            <a:endParaRPr lang="en-US" dirty="0"/>
          </a:p>
        </p:txBody>
      </p:sp>
    </p:spTree>
    <p:extLst>
      <p:ext uri="{BB962C8B-B14F-4D97-AF65-F5344CB8AC3E}">
        <p14:creationId xmlns:p14="http://schemas.microsoft.com/office/powerpoint/2010/main" val="633131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Role of Service sector in India</a:t>
            </a:r>
            <a:endParaRPr lang="en-US" dirty="0"/>
          </a:p>
        </p:txBody>
      </p:sp>
      <p:sp>
        <p:nvSpPr>
          <p:cNvPr id="3" name="Content Placeholder 2"/>
          <p:cNvSpPr>
            <a:spLocks noGrp="1"/>
          </p:cNvSpPr>
          <p:nvPr>
            <p:ph idx="1"/>
          </p:nvPr>
        </p:nvSpPr>
        <p:spPr>
          <a:xfrm>
            <a:off x="457200" y="1295400"/>
            <a:ext cx="8229600" cy="4830763"/>
          </a:xfrm>
        </p:spPr>
        <p:txBody>
          <a:bodyPr>
            <a:noAutofit/>
          </a:bodyPr>
          <a:lstStyle/>
          <a:p>
            <a:pPr marL="571500" indent="-571500" algn="just">
              <a:buAutoNum type="romanLcParenBoth"/>
            </a:pPr>
            <a:r>
              <a:rPr lang="en-US" b="1" dirty="0" smtClean="0"/>
              <a:t>Share </a:t>
            </a:r>
            <a:r>
              <a:rPr lang="en-US" b="1" dirty="0"/>
              <a:t>in Net National Product</a:t>
            </a:r>
            <a:r>
              <a:rPr lang="en-US" b="1" dirty="0" smtClean="0"/>
              <a:t>:</a:t>
            </a:r>
          </a:p>
          <a:p>
            <a:pPr marL="0" indent="0" algn="just">
              <a:buNone/>
            </a:pPr>
            <a:r>
              <a:rPr lang="en-US" dirty="0"/>
              <a:t>At present, the service sector contributes the maximum share in country’s net national product at factor cost (national income). According to 2000-01, 48.5 % share of national income comes from service sector and moreover, 22.9% of total working population are employed in this sector</a:t>
            </a:r>
            <a:r>
              <a:rPr lang="en-US" dirty="0" smtClean="0"/>
              <a:t>.</a:t>
            </a:r>
            <a:endParaRPr lang="en-US" b="1" dirty="0" smtClean="0"/>
          </a:p>
        </p:txBody>
      </p:sp>
    </p:spTree>
    <p:extLst>
      <p:ext uri="{BB962C8B-B14F-4D97-AF65-F5344CB8AC3E}">
        <p14:creationId xmlns:p14="http://schemas.microsoft.com/office/powerpoint/2010/main" val="3220846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14400"/>
            <a:ext cx="8229600" cy="5211763"/>
          </a:xfrm>
        </p:spPr>
        <p:txBody>
          <a:bodyPr>
            <a:noAutofit/>
          </a:bodyPr>
          <a:lstStyle/>
          <a:p>
            <a:pPr marL="0" indent="0" algn="just">
              <a:buNone/>
            </a:pPr>
            <a:r>
              <a:rPr lang="en-US" b="1" dirty="0" smtClean="0"/>
              <a:t>(ii) Helps </a:t>
            </a:r>
            <a:r>
              <a:rPr lang="en-US" b="1" dirty="0" err="1" smtClean="0"/>
              <a:t>Industrialisation</a:t>
            </a:r>
            <a:r>
              <a:rPr lang="en-US" b="1" dirty="0" smtClean="0"/>
              <a:t>:</a:t>
            </a:r>
          </a:p>
          <a:p>
            <a:pPr marL="0" indent="0" algn="just">
              <a:buNone/>
            </a:pPr>
            <a:r>
              <a:rPr lang="en-US" dirty="0" smtClean="0"/>
              <a:t>The development of industries is dependent on the performance and improvement of transport, communication, electricity, banking etc. in a country. Transport system helps to carry raw materials, finished goods and </a:t>
            </a:r>
            <a:r>
              <a:rPr lang="en-US" dirty="0" err="1" smtClean="0"/>
              <a:t>labourers</a:t>
            </a:r>
            <a:r>
              <a:rPr lang="en-US" dirty="0" smtClean="0"/>
              <a:t> in their required destination. Communication helps to widen the market industrial goods. Electricity and banking services help to flourish the industries in remote areas.</a:t>
            </a:r>
            <a:endParaRPr lang="en-US" b="1" dirty="0" smtClean="0"/>
          </a:p>
        </p:txBody>
      </p:sp>
    </p:spTree>
    <p:extLst>
      <p:ext uri="{BB962C8B-B14F-4D97-AF65-F5344CB8AC3E}">
        <p14:creationId xmlns:p14="http://schemas.microsoft.com/office/powerpoint/2010/main" val="1523185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14400"/>
            <a:ext cx="8229600" cy="5211763"/>
          </a:xfrm>
        </p:spPr>
        <p:txBody>
          <a:bodyPr>
            <a:noAutofit/>
          </a:bodyPr>
          <a:lstStyle/>
          <a:p>
            <a:pPr marL="0" indent="0" algn="just">
              <a:buNone/>
            </a:pPr>
            <a:r>
              <a:rPr lang="en-US" b="1" dirty="0" smtClean="0"/>
              <a:t>(iii) Expands Agriculture:</a:t>
            </a:r>
          </a:p>
          <a:p>
            <a:pPr marL="0" indent="0" algn="just" fontAlgn="base">
              <a:buNone/>
            </a:pPr>
            <a:r>
              <a:rPr lang="en-US" dirty="0" smtClean="0"/>
              <a:t>Service sector helps to develop the agricultural production by providing better network facilities. It helps to carry raw materials and finished goods from one place to another.</a:t>
            </a:r>
            <a:endParaRPr lang="en-US" b="1" dirty="0" smtClean="0"/>
          </a:p>
          <a:p>
            <a:pPr marL="0" indent="0" algn="just">
              <a:buNone/>
            </a:pPr>
            <a:r>
              <a:rPr lang="en-US" b="1" dirty="0" smtClean="0"/>
              <a:t>(iv) Removes Regional Imbalances:</a:t>
            </a:r>
          </a:p>
          <a:p>
            <a:pPr marL="0" indent="0" algn="just">
              <a:buNone/>
            </a:pPr>
            <a:r>
              <a:rPr lang="en-US" dirty="0" smtClean="0"/>
              <a:t>This sector provides a well-</a:t>
            </a:r>
            <a:r>
              <a:rPr lang="en-US" dirty="0" err="1" smtClean="0"/>
              <a:t>organised</a:t>
            </a:r>
            <a:r>
              <a:rPr lang="en-US" dirty="0" smtClean="0"/>
              <a:t> transport and communication service. It also provides sufficient banking services along with expansion</a:t>
            </a:r>
            <a:endParaRPr lang="en-US" dirty="0"/>
          </a:p>
        </p:txBody>
      </p:sp>
    </p:spTree>
    <p:extLst>
      <p:ext uri="{BB962C8B-B14F-4D97-AF65-F5344CB8AC3E}">
        <p14:creationId xmlns:p14="http://schemas.microsoft.com/office/powerpoint/2010/main" val="794743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838200"/>
            <a:ext cx="8229600" cy="5287963"/>
          </a:xfrm>
        </p:spPr>
        <p:txBody>
          <a:bodyPr>
            <a:noAutofit/>
          </a:bodyPr>
          <a:lstStyle/>
          <a:p>
            <a:pPr marL="0" indent="0" algn="just">
              <a:buNone/>
            </a:pPr>
            <a:r>
              <a:rPr lang="en-US" dirty="0" smtClean="0"/>
              <a:t>of education and medical facilities in the backward regions of the country. Thus it helps to wipe out the problem of regional imbalances and disparities within the country.</a:t>
            </a:r>
            <a:endParaRPr lang="en-US" b="1" dirty="0" smtClean="0"/>
          </a:p>
          <a:p>
            <a:pPr marL="0" indent="0" algn="just">
              <a:buNone/>
            </a:pPr>
            <a:r>
              <a:rPr lang="en-US" b="1" dirty="0" smtClean="0"/>
              <a:t>(v) Growth of Market:</a:t>
            </a:r>
          </a:p>
          <a:p>
            <a:pPr marL="0" indent="0" algn="just">
              <a:buNone/>
            </a:pPr>
            <a:r>
              <a:rPr lang="en-US" dirty="0" smtClean="0"/>
              <a:t>This sector provides different types of services to both agriculture and industrial sectors. Thu: in other way, it helps to grow the proper markets for both agricultural and industrial</a:t>
            </a:r>
            <a:endParaRPr lang="en-US" dirty="0"/>
          </a:p>
        </p:txBody>
      </p:sp>
    </p:spTree>
    <p:extLst>
      <p:ext uri="{BB962C8B-B14F-4D97-AF65-F5344CB8AC3E}">
        <p14:creationId xmlns:p14="http://schemas.microsoft.com/office/powerpoint/2010/main" val="1611769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14400"/>
            <a:ext cx="8229600" cy="5211763"/>
          </a:xfrm>
        </p:spPr>
        <p:txBody>
          <a:bodyPr>
            <a:noAutofit/>
          </a:bodyPr>
          <a:lstStyle/>
          <a:p>
            <a:pPr marL="0" indent="0" algn="just">
              <a:buNone/>
            </a:pPr>
            <a:r>
              <a:rPr lang="en-US" dirty="0" smtClean="0"/>
              <a:t>goods finished goods as well as raw materials or semi-finished goods.</a:t>
            </a:r>
            <a:endParaRPr lang="en-US" b="1" dirty="0" smtClean="0"/>
          </a:p>
          <a:p>
            <a:pPr marL="0" indent="0" algn="just">
              <a:buNone/>
            </a:pPr>
            <a:r>
              <a:rPr lang="en-US" b="1" dirty="0" smtClean="0"/>
              <a:t>(vi) High Quality of Life:</a:t>
            </a:r>
          </a:p>
          <a:p>
            <a:pPr marL="0" indent="0" algn="just">
              <a:buNone/>
            </a:pPr>
            <a:r>
              <a:rPr lang="en-US" dirty="0" smtClean="0"/>
              <a:t>Better services in the areas of transport and communication, banking and insurance, education and health </a:t>
            </a:r>
            <a:r>
              <a:rPr lang="en-US" dirty="0" err="1" smtClean="0"/>
              <a:t>etc</a:t>
            </a:r>
            <a:r>
              <a:rPr lang="en-US" dirty="0" smtClean="0"/>
              <a:t> must help a country to pave the path for economic development by increasing the quality of life or standard of living within the country. It also helps to improve the</a:t>
            </a:r>
            <a:endParaRPr lang="en-US" dirty="0"/>
          </a:p>
        </p:txBody>
      </p:sp>
    </p:spTree>
    <p:extLst>
      <p:ext uri="{BB962C8B-B14F-4D97-AF65-F5344CB8AC3E}">
        <p14:creationId xmlns:p14="http://schemas.microsoft.com/office/powerpoint/2010/main" val="27123450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3196</TotalTime>
  <Words>2537</Words>
  <Application>Microsoft Office PowerPoint</Application>
  <PresentationFormat>On-screen Show (4:3)</PresentationFormat>
  <Paragraphs>206</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Service Sector in India</vt:lpstr>
      <vt:lpstr> </vt:lpstr>
      <vt:lpstr> </vt:lpstr>
      <vt:lpstr> </vt:lpstr>
      <vt:lpstr>Role of Service sector in India</vt:lpstr>
      <vt:lpstr> </vt:lpstr>
      <vt:lpstr> </vt:lpstr>
      <vt:lpstr> </vt:lpstr>
      <vt:lpstr> </vt:lpstr>
      <vt:lpstr> </vt:lpstr>
      <vt:lpstr> </vt:lpstr>
      <vt:lpstr>Healthcare Industry</vt:lpstr>
      <vt:lpstr> </vt:lpstr>
      <vt:lpstr>Important Trends in Healthcare Industry</vt:lpstr>
      <vt:lpstr>Problems /issues facing the health industry</vt:lpstr>
      <vt:lpstr>Growth potentials in the health industry</vt:lpstr>
      <vt:lpstr>Tourism Industry</vt:lpstr>
      <vt:lpstr> </vt:lpstr>
      <vt:lpstr> </vt:lpstr>
      <vt:lpstr> </vt:lpstr>
      <vt:lpstr>Important trends in Tourism Industry in India</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National Tourism Policy 2002</vt:lpstr>
      <vt:lpstr> </vt:lpstr>
      <vt:lpstr> </vt:lpstr>
      <vt:lpstr> </vt:lpstr>
      <vt:lpstr>Measures for the Development of Tourism in India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dc:creator>
  <cp:lastModifiedBy>MICRO</cp:lastModifiedBy>
  <cp:revision>45</cp:revision>
  <dcterms:created xsi:type="dcterms:W3CDTF">2019-08-27T08:50:23Z</dcterms:created>
  <dcterms:modified xsi:type="dcterms:W3CDTF">2019-09-06T09:04:14Z</dcterms:modified>
</cp:coreProperties>
</file>